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4"/>
  </p:sldMasterIdLst>
  <p:notesMasterIdLst>
    <p:notesMasterId r:id="rId33"/>
  </p:notesMasterIdLst>
  <p:sldIdLst>
    <p:sldId id="380" r:id="rId5"/>
    <p:sldId id="381" r:id="rId6"/>
    <p:sldId id="419" r:id="rId7"/>
    <p:sldId id="315" r:id="rId8"/>
    <p:sldId id="387" r:id="rId9"/>
    <p:sldId id="388" r:id="rId10"/>
    <p:sldId id="318" r:id="rId11"/>
    <p:sldId id="296" r:id="rId12"/>
    <p:sldId id="389" r:id="rId13"/>
    <p:sldId id="392" r:id="rId14"/>
    <p:sldId id="398" r:id="rId15"/>
    <p:sldId id="400" r:id="rId16"/>
    <p:sldId id="401" r:id="rId17"/>
    <p:sldId id="404" r:id="rId18"/>
    <p:sldId id="405" r:id="rId19"/>
    <p:sldId id="411" r:id="rId20"/>
    <p:sldId id="413" r:id="rId21"/>
    <p:sldId id="414" r:id="rId22"/>
    <p:sldId id="415" r:id="rId23"/>
    <p:sldId id="420" r:id="rId24"/>
    <p:sldId id="422" r:id="rId25"/>
    <p:sldId id="424" r:id="rId26"/>
    <p:sldId id="423" r:id="rId27"/>
    <p:sldId id="427" r:id="rId28"/>
    <p:sldId id="425" r:id="rId29"/>
    <p:sldId id="426" r:id="rId30"/>
    <p:sldId id="429" r:id="rId31"/>
    <p:sldId id="431" r:id="rId32"/>
  </p:sldIdLst>
  <p:sldSz cx="9601200" cy="7315200"/>
  <p:notesSz cx="6858000" cy="92964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1pPr>
    <a:lvl2pPr marL="482600" indent="-25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2pPr>
    <a:lvl3pPr marL="965200" indent="-50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3pPr>
    <a:lvl4pPr marL="1449388" indent="-777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4pPr>
    <a:lvl5pPr marL="1931988" indent="-1031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預設章節" id="{4FD2F6D8-0A1C-46B5-8DCE-2FA522A5F03E}">
          <p14:sldIdLst>
            <p14:sldId id="380"/>
            <p14:sldId id="381"/>
            <p14:sldId id="419"/>
            <p14:sldId id="315"/>
            <p14:sldId id="387"/>
            <p14:sldId id="388"/>
            <p14:sldId id="318"/>
            <p14:sldId id="296"/>
            <p14:sldId id="389"/>
            <p14:sldId id="392"/>
            <p14:sldId id="398"/>
            <p14:sldId id="400"/>
            <p14:sldId id="401"/>
            <p14:sldId id="404"/>
            <p14:sldId id="405"/>
            <p14:sldId id="411"/>
            <p14:sldId id="413"/>
            <p14:sldId id="414"/>
            <p14:sldId id="415"/>
            <p14:sldId id="420"/>
            <p14:sldId id="422"/>
            <p14:sldId id="424"/>
            <p14:sldId id="423"/>
            <p14:sldId id="427"/>
            <p14:sldId id="425"/>
            <p14:sldId id="426"/>
            <p14:sldId id="429"/>
            <p14:sldId id="43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56" autoAdjust="0"/>
  </p:normalViewPr>
  <p:slideViewPr>
    <p:cSldViewPr>
      <p:cViewPr>
        <p:scale>
          <a:sx n="94" d="100"/>
          <a:sy n="94" d="100"/>
        </p:scale>
        <p:origin x="-1962" y="-72"/>
      </p:cViewPr>
      <p:guideLst>
        <p:guide orient="horz" pos="2304"/>
        <p:guide pos="30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FC3CF9-6B93-4ABB-8E72-A8093B805B9F}" type="datetime1">
              <a:rPr lang="es-ES" altLang="en-US"/>
              <a:pPr/>
              <a:t>20/04/2018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1413" y="696913"/>
            <a:ext cx="45751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BECA398-1778-4FB9-ABE1-140DE88935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30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8260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6520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4493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9319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416531" algn="l" defTabSz="9666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99837" algn="l" defTabSz="9666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83143" algn="l" defTabSz="9666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66449" algn="l" defTabSz="9666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CA398-1778-4FB9-ABE1-140DE8893596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679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CA398-1778-4FB9-ABE1-140DE8893596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0932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9F9BC98-BA20-4BCB-9440-2810AF693018}" type="slidenum">
              <a:rPr lang="en-US" altLang="en-US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4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3E5D268-F705-4D70-9774-807287359D62}" type="slidenum">
              <a:rPr lang="en-US" altLang="zh-TW" sz="1200">
                <a:latin typeface="Arial" pitchFamily="34" charset="0"/>
              </a:rPr>
              <a:pPr/>
              <a:t>17</a:t>
            </a:fld>
            <a:endParaRPr lang="en-US" altLang="zh-TW" sz="1200">
              <a:latin typeface="Arial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8500"/>
            <a:ext cx="4572000" cy="3482975"/>
          </a:xfrm>
          <a:ln w="12700" cap="flat"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5790"/>
            <a:ext cx="65" cy="200055"/>
          </a:xfrm>
          <a:noFill/>
        </p:spPr>
        <p:txBody>
          <a:bodyPr wrap="none" lIns="0" tIns="0" rIns="0" bIns="0">
            <a:spAutoFit/>
          </a:bodyPr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1413" y="696913"/>
            <a:ext cx="45751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3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1413" y="696913"/>
            <a:ext cx="45751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C15E6-FCA7-B84A-8A9C-A725711E173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34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1413" y="696913"/>
            <a:ext cx="45751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1413" y="696913"/>
            <a:ext cx="45751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EF7D4-693D-4308-8526-5D7856EBEEC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5413" y="1381125"/>
            <a:ext cx="6810375" cy="3363913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lIns="96661" tIns="48331" rIns="96661" bIns="48331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2113"/>
              </a:spcBef>
              <a:buClr>
                <a:srgbClr val="6FB7D7"/>
              </a:buClr>
              <a:buSzPct val="110000"/>
              <a:buFont typeface="Wingdings 2" panose="05020102010507070707" pitchFamily="18" charset="2"/>
              <a:buNone/>
            </a:pPr>
            <a:endParaRPr lang="en-US" altLang="en-US" sz="3400">
              <a:solidFill>
                <a:srgbClr val="595959"/>
              </a:solidFill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9067" y="1625600"/>
            <a:ext cx="6823066" cy="1839858"/>
          </a:xfrm>
        </p:spPr>
        <p:txBody>
          <a:bodyPr rtlCol="0">
            <a:noAutofit/>
          </a:bodyPr>
          <a:lstStyle>
            <a:lvl1pPr marL="0" indent="0" algn="ctr" defTabSz="966612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900" kern="1200">
                <a:solidFill>
                  <a:schemeClr val="accent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9068" y="3518947"/>
            <a:ext cx="6823067" cy="977750"/>
          </a:xfrm>
        </p:spPr>
        <p:txBody>
          <a:bodyPr rtlCol="0">
            <a:normAutofit/>
          </a:bodyPr>
          <a:lstStyle>
            <a:lvl1pPr marL="0" indent="0" algn="ctr" defTabSz="966612" rtl="0" eaLnBrk="1" latinLnBrk="0" hangingPunct="1">
              <a:spcBef>
                <a:spcPts val="317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83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6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49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6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99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66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6106C898-AA7B-492A-8B4F-A63CD3F3E64E}" type="datetime1">
              <a:rPr lang="en-US" altLang="en-US" smtClean="0"/>
              <a:pPr/>
              <a:t>4/20/2018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8AD97B01-C9B7-4B5D-B6ED-17F42655E15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9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69" y="652663"/>
            <a:ext cx="4283522" cy="1239520"/>
          </a:xfrm>
        </p:spPr>
        <p:txBody>
          <a:bodyPr/>
          <a:lstStyle>
            <a:lvl1pPr algn="ctr">
              <a:defRPr sz="3800" b="0"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69" y="1907046"/>
            <a:ext cx="4283522" cy="3968162"/>
          </a:xfrm>
        </p:spPr>
        <p:txBody>
          <a:bodyPr>
            <a:normAutofit/>
          </a:bodyPr>
          <a:lstStyle>
            <a:lvl1pPr marL="0" indent="0" algn="ctr">
              <a:buNone/>
              <a:defRPr sz="1900">
                <a:latin typeface="Times New Roman"/>
                <a:cs typeface="Times New Roman"/>
              </a:defRPr>
            </a:lvl1pPr>
            <a:lvl2pPr marL="483306" indent="0">
              <a:buNone/>
              <a:defRPr sz="1300"/>
            </a:lvl2pPr>
            <a:lvl3pPr marL="966612" indent="0">
              <a:buNone/>
              <a:defRPr sz="1100"/>
            </a:lvl3pPr>
            <a:lvl4pPr marL="1449918" indent="0">
              <a:buNone/>
              <a:defRPr sz="1000"/>
            </a:lvl4pPr>
            <a:lvl5pPr marL="1933224" indent="0">
              <a:buNone/>
              <a:defRPr sz="1000"/>
            </a:lvl5pPr>
            <a:lvl6pPr marL="2416531" indent="0">
              <a:buNone/>
              <a:defRPr sz="1000"/>
            </a:lvl6pPr>
            <a:lvl7pPr marL="2899837" indent="0">
              <a:buNone/>
              <a:defRPr sz="1000"/>
            </a:lvl7pPr>
            <a:lvl8pPr marL="3383143" indent="0">
              <a:buNone/>
              <a:defRPr sz="1000"/>
            </a:lvl8pPr>
            <a:lvl9pPr marL="386644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345148" y="383352"/>
            <a:ext cx="3840480" cy="5672615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66612" rtl="0" eaLnBrk="1" latinLnBrk="0" hangingPunct="1">
              <a:spcBef>
                <a:spcPts val="2114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400" kern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83306" indent="0">
              <a:buNone/>
              <a:defRPr sz="3000"/>
            </a:lvl2pPr>
            <a:lvl3pPr marL="966612" indent="0">
              <a:buNone/>
              <a:defRPr sz="2500"/>
            </a:lvl3pPr>
            <a:lvl4pPr marL="1449918" indent="0">
              <a:buNone/>
              <a:defRPr sz="2100"/>
            </a:lvl4pPr>
            <a:lvl5pPr marL="1933224" indent="0">
              <a:buNone/>
              <a:defRPr sz="2100"/>
            </a:lvl5pPr>
            <a:lvl6pPr marL="2416531" indent="0">
              <a:buNone/>
              <a:defRPr sz="2100"/>
            </a:lvl6pPr>
            <a:lvl7pPr marL="2899837" indent="0">
              <a:buNone/>
              <a:defRPr sz="2100"/>
            </a:lvl7pPr>
            <a:lvl8pPr marL="3383143" indent="0">
              <a:buNone/>
              <a:defRPr sz="2100"/>
            </a:lvl8pPr>
            <a:lvl9pPr marL="3866449" indent="0">
              <a:buNone/>
              <a:defRPr sz="21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40EE0290-BD39-414C-9E42-E75983210798}" type="datetime1">
              <a:rPr lang="es-ES" altLang="en-US" smtClean="0"/>
              <a:pPr/>
              <a:t>20/04/2018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/>
                <a:cs typeface="Times New Roman"/>
              </a:defRPr>
            </a:lvl1pPr>
          </a:lstStyle>
          <a:p>
            <a:fld id="{9663D999-7CCB-48B0-9FA9-B61832CA31D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75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156B461-0E56-4DB4-9DAB-50B90751ECAF}" type="datetime1">
              <a:rPr lang="es-ES" altLang="en-US"/>
              <a:pPr/>
              <a:t>20/04/2018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F92BB70-B263-4C7E-8237-F56AB28CB9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948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38282" y="392854"/>
            <a:ext cx="1600200" cy="5946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6738" y="392854"/>
            <a:ext cx="7024212" cy="5946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5C764C7-BAB3-4842-A11A-041C54898EFE}" type="datetime1">
              <a:rPr lang="es-ES" altLang="en-US"/>
              <a:pPr/>
              <a:t>20/04/2018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0B4E4CA-2C78-430F-A1D3-521D089918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780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80269AA-9243-4F84-A4E7-46F66E734155}" type="datetime1">
              <a:rPr lang="es-ES" altLang="en-US"/>
              <a:pPr/>
              <a:t>20/04/2018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D5DD502-CB29-4A75-B7AF-7A2C3F67AB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623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716" y="3576321"/>
            <a:ext cx="8837771" cy="1568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716" y="5089098"/>
            <a:ext cx="8837771" cy="1037516"/>
          </a:xfrm>
        </p:spPr>
        <p:txBody>
          <a:bodyPr>
            <a:normAutofit/>
          </a:bodyPr>
          <a:lstStyle>
            <a:lvl1pPr marL="0" indent="0" algn="ctr">
              <a:spcBef>
                <a:spcPts val="317"/>
              </a:spcBef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83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6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49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6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99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66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89529" y="387774"/>
            <a:ext cx="8822142" cy="3025986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400"/>
            </a:lvl1pPr>
            <a:lvl2pPr marL="483306" indent="0">
              <a:buNone/>
              <a:defRPr sz="3000"/>
            </a:lvl2pPr>
            <a:lvl3pPr marL="966612" indent="0">
              <a:buNone/>
              <a:defRPr sz="2500"/>
            </a:lvl3pPr>
            <a:lvl4pPr marL="1449918" indent="0">
              <a:buNone/>
              <a:defRPr sz="2100"/>
            </a:lvl4pPr>
            <a:lvl5pPr marL="1933224" indent="0">
              <a:buNone/>
              <a:defRPr sz="2100"/>
            </a:lvl5pPr>
            <a:lvl6pPr marL="2416531" indent="0">
              <a:buNone/>
              <a:defRPr sz="2100"/>
            </a:lvl6pPr>
            <a:lvl7pPr marL="2899837" indent="0">
              <a:buNone/>
              <a:defRPr sz="2100"/>
            </a:lvl7pPr>
            <a:lvl8pPr marL="3383143" indent="0">
              <a:buNone/>
              <a:defRPr sz="2100"/>
            </a:lvl8pPr>
            <a:lvl9pPr marL="3866449" indent="0">
              <a:buNone/>
              <a:defRPr sz="21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01B155-623C-42F6-B8B1-E3FCA27420D0}" type="datetime1">
              <a:rPr lang="en-US" altLang="en-US"/>
              <a:pPr/>
              <a:t>4/20/2018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89F3304-0373-4293-B727-947BA75096A1}" type="slidenum">
              <a:rPr lang="en-US" altLang="en-US"/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5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39" y="2563354"/>
            <a:ext cx="8459391" cy="1452880"/>
          </a:xfrm>
        </p:spPr>
        <p:txBody>
          <a:bodyPr/>
          <a:lstStyle>
            <a:lvl1pPr algn="ctr">
              <a:defRPr sz="49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739" y="3985073"/>
            <a:ext cx="8459391" cy="1600199"/>
          </a:xfrm>
        </p:spPr>
        <p:txBody>
          <a:bodyPr>
            <a:normAutofit/>
          </a:bodyPr>
          <a:lstStyle>
            <a:lvl1pPr marL="0" indent="0" algn="ctr">
              <a:spcBef>
                <a:spcPts val="317"/>
              </a:spcBef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833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6661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499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3322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165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998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831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6644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A1BD01E-B4F5-4331-A16B-C1AF038C30D9}" type="datetime1">
              <a:rPr lang="es-ES" altLang="en-US"/>
              <a:pPr/>
              <a:t>20/04/2018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B8317D8-B9C8-48EE-8322-AD34E49DE4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953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39" y="114748"/>
            <a:ext cx="8444390" cy="14260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739" y="1706881"/>
            <a:ext cx="4032504" cy="4632960"/>
          </a:xfrm>
        </p:spPr>
        <p:txBody>
          <a:bodyPr>
            <a:normAutofit/>
          </a:bodyPr>
          <a:lstStyle>
            <a:lvl1pPr>
              <a:spcBef>
                <a:spcPts val="1691"/>
              </a:spcBef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8625" y="1706881"/>
            <a:ext cx="4032504" cy="4632960"/>
          </a:xfrm>
        </p:spPr>
        <p:txBody>
          <a:bodyPr>
            <a:normAutofit/>
          </a:bodyPr>
          <a:lstStyle>
            <a:lvl1pPr>
              <a:spcBef>
                <a:spcPts val="1691"/>
              </a:spcBef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848AFD3-3B94-4A63-9DED-307AD8D36098}" type="datetime1">
              <a:rPr lang="es-ES" altLang="en-US"/>
              <a:pPr/>
              <a:t>20/04/2018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D805A71-B542-40C4-8A70-B2C35D4717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66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38" y="114748"/>
            <a:ext cx="8444390" cy="14260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738" y="1550106"/>
            <a:ext cx="4032504" cy="800946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5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83306" indent="0">
              <a:buNone/>
              <a:defRPr sz="2100" b="1"/>
            </a:lvl2pPr>
            <a:lvl3pPr marL="966612" indent="0">
              <a:buNone/>
              <a:defRPr sz="1900" b="1"/>
            </a:lvl3pPr>
            <a:lvl4pPr marL="1449918" indent="0">
              <a:buNone/>
              <a:defRPr sz="1700" b="1"/>
            </a:lvl4pPr>
            <a:lvl5pPr marL="1933224" indent="0">
              <a:buNone/>
              <a:defRPr sz="1700" b="1"/>
            </a:lvl5pPr>
            <a:lvl6pPr marL="2416531" indent="0">
              <a:buNone/>
              <a:defRPr sz="1700" b="1"/>
            </a:lvl6pPr>
            <a:lvl7pPr marL="2899837" indent="0">
              <a:buNone/>
              <a:defRPr sz="1700" b="1"/>
            </a:lvl7pPr>
            <a:lvl8pPr marL="3383143" indent="0">
              <a:buNone/>
              <a:defRPr sz="1700" b="1"/>
            </a:lvl8pPr>
            <a:lvl9pPr marL="3866449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738" y="2503910"/>
            <a:ext cx="4032504" cy="3835931"/>
          </a:xfrm>
        </p:spPr>
        <p:txBody>
          <a:bodyPr>
            <a:normAutofit/>
          </a:bodyPr>
          <a:lstStyle>
            <a:lvl1pPr>
              <a:spcBef>
                <a:spcPts val="1691"/>
              </a:spcBef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8624" y="1550106"/>
            <a:ext cx="4032504" cy="800946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5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83306" indent="0">
              <a:buNone/>
              <a:defRPr sz="2100" b="1"/>
            </a:lvl2pPr>
            <a:lvl3pPr marL="966612" indent="0">
              <a:buNone/>
              <a:defRPr sz="1900" b="1"/>
            </a:lvl3pPr>
            <a:lvl4pPr marL="1449918" indent="0">
              <a:buNone/>
              <a:defRPr sz="1700" b="1"/>
            </a:lvl4pPr>
            <a:lvl5pPr marL="1933224" indent="0">
              <a:buNone/>
              <a:defRPr sz="1700" b="1"/>
            </a:lvl5pPr>
            <a:lvl6pPr marL="2416531" indent="0">
              <a:buNone/>
              <a:defRPr sz="1700" b="1"/>
            </a:lvl6pPr>
            <a:lvl7pPr marL="2899837" indent="0">
              <a:buNone/>
              <a:defRPr sz="1700" b="1"/>
            </a:lvl7pPr>
            <a:lvl8pPr marL="3383143" indent="0">
              <a:buNone/>
              <a:defRPr sz="1700" b="1"/>
            </a:lvl8pPr>
            <a:lvl9pPr marL="3866449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88624" y="2503910"/>
            <a:ext cx="4032504" cy="3835931"/>
          </a:xfrm>
        </p:spPr>
        <p:txBody>
          <a:bodyPr>
            <a:normAutofit/>
          </a:bodyPr>
          <a:lstStyle>
            <a:lvl1pPr>
              <a:spcBef>
                <a:spcPts val="1691"/>
              </a:spcBef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7177C41-2ADD-4DFE-B755-C5B22B2EB00A}" type="datetime1">
              <a:rPr lang="es-ES" altLang="en-US"/>
              <a:pPr/>
              <a:t>20/04/2018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4B19973-30FE-4422-AC0C-264EE1A02A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1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1EBD7D4-78B4-4269-A942-E122BC3D2FD3}" type="datetime1">
              <a:rPr lang="es-ES" altLang="en-US"/>
              <a:pPr/>
              <a:t>20/04/2018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4F524F2-2F74-43D8-BD53-2B40E7CB7B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9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711658-2367-4665-AC7E-8B36BC5ABE3B}" type="datetime1">
              <a:rPr lang="es-ES" altLang="en-US"/>
              <a:pPr/>
              <a:t>20/04/2018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9A3D60D-3E5A-4F10-B17D-CC393D18E2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52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69" y="652663"/>
            <a:ext cx="4032504" cy="1239520"/>
          </a:xfrm>
        </p:spPr>
        <p:txBody>
          <a:bodyPr/>
          <a:lstStyle>
            <a:lvl1pPr algn="ctr">
              <a:defRPr sz="3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9965" y="392853"/>
            <a:ext cx="4032504" cy="5946987"/>
          </a:xfrm>
        </p:spPr>
        <p:txBody>
          <a:bodyPr>
            <a:normAutofit/>
          </a:bodyPr>
          <a:lstStyle>
            <a:lvl1pPr>
              <a:spcBef>
                <a:spcPts val="2114"/>
              </a:spcBef>
              <a:defRPr sz="2300"/>
            </a:lvl1pPr>
            <a:lvl2pPr>
              <a:defRPr sz="21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69" y="1907046"/>
            <a:ext cx="4032504" cy="3968162"/>
          </a:xfrm>
        </p:spPr>
        <p:txBody>
          <a:bodyPr>
            <a:normAutofit/>
          </a:bodyPr>
          <a:lstStyle>
            <a:lvl1pPr marL="0" indent="0" algn="ctr">
              <a:buNone/>
              <a:defRPr sz="1900"/>
            </a:lvl1pPr>
            <a:lvl2pPr marL="483306" indent="0">
              <a:buNone/>
              <a:defRPr sz="1300"/>
            </a:lvl2pPr>
            <a:lvl3pPr marL="966612" indent="0">
              <a:buNone/>
              <a:defRPr sz="1100"/>
            </a:lvl3pPr>
            <a:lvl4pPr marL="1449918" indent="0">
              <a:buNone/>
              <a:defRPr sz="1000"/>
            </a:lvl4pPr>
            <a:lvl5pPr marL="1933224" indent="0">
              <a:buNone/>
              <a:defRPr sz="1000"/>
            </a:lvl5pPr>
            <a:lvl6pPr marL="2416531" indent="0">
              <a:buNone/>
              <a:defRPr sz="1000"/>
            </a:lvl6pPr>
            <a:lvl7pPr marL="2899837" indent="0">
              <a:buNone/>
              <a:defRPr sz="1000"/>
            </a:lvl7pPr>
            <a:lvl8pPr marL="3383143" indent="0">
              <a:buNone/>
              <a:defRPr sz="1000"/>
            </a:lvl8pPr>
            <a:lvl9pPr marL="386644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10263" y="6694488"/>
            <a:ext cx="2241550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BE6A64C-1E16-402B-A5F4-A497270ECAD2}" type="datetime1">
              <a:rPr lang="es-ES" altLang="en-US"/>
              <a:pPr/>
              <a:t>20/04/2018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7813" y="6694488"/>
            <a:ext cx="5083175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3100" y="6694488"/>
            <a:ext cx="1039813" cy="3889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53E2B04-F35C-4A16-A7A9-A7598A346E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3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6263" y="115888"/>
            <a:ext cx="844550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6263" y="1706563"/>
            <a:ext cx="8445500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1028" name="Picture 6" descr="wiley_logo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6664325"/>
            <a:ext cx="3794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79475" y="6667500"/>
            <a:ext cx="6961188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/>
                <a:ea typeface="ＭＳ Ｐゴシック" charset="-128"/>
                <a:cs typeface="Times New Roman"/>
              </a:rPr>
              <a:t>PowerPoint Presentation for Dennis, Wixom, &amp; Tegarden </a:t>
            </a:r>
            <a:r>
              <a:rPr lang="en-US" sz="1100" i="1" dirty="0">
                <a:latin typeface="Times New Roman"/>
                <a:ea typeface="ＭＳ Ｐゴシック" charset="-128"/>
                <a:cs typeface="Times New Roman"/>
              </a:rPr>
              <a:t>Systems Analysis and Design with UML, 5th Edition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atin typeface="Times New Roman"/>
                <a:ea typeface="ＭＳ Ｐゴシック" charset="-128"/>
                <a:cs typeface="Times New Roman"/>
              </a:rPr>
              <a:t>Copyright © 2015 John Wiley &amp; Sons, Inc.  All rights reserved.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601200" cy="73152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2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900" kern="1200">
          <a:solidFill>
            <a:schemeClr val="accent1"/>
          </a:solidFill>
          <a:latin typeface="Times New Roman"/>
          <a:ea typeface="ＭＳ Ｐゴシック" pitchFamily="-107" charset="-128"/>
          <a:cs typeface="Times New Roman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5pPr>
      <a:lvl6pPr marL="483306" algn="ctr" rtl="0" fontAlgn="base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6pPr>
      <a:lvl7pPr marL="966612" algn="ctr" rtl="0" fontAlgn="base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7pPr>
      <a:lvl8pPr marL="1449918" algn="ctr" rtl="0" fontAlgn="base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8pPr>
      <a:lvl9pPr marL="1933224" algn="ctr" rtl="0" fontAlgn="base">
        <a:spcBef>
          <a:spcPct val="0"/>
        </a:spcBef>
        <a:spcAft>
          <a:spcPct val="0"/>
        </a:spcAft>
        <a:defRPr sz="4900">
          <a:solidFill>
            <a:schemeClr val="accent1"/>
          </a:solidFill>
          <a:latin typeface="News Gothic MT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68300" indent="-368300" algn="l" rtl="0" eaLnBrk="0" fontAlgn="base" hangingPunct="0">
        <a:spcBef>
          <a:spcPts val="2113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sz="25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1pPr>
      <a:lvl2pPr marL="723900" indent="-355600" algn="l" rtl="0" eaLnBrk="0" fontAlgn="base" hangingPunct="0">
        <a:spcBef>
          <a:spcPts val="638"/>
        </a:spcBef>
        <a:spcAft>
          <a:spcPct val="0"/>
        </a:spcAft>
        <a:buClr>
          <a:srgbClr val="215D77"/>
        </a:buClr>
        <a:buSzPct val="110000"/>
        <a:buFont typeface="Wingdings 2" panose="05020102010507070707" pitchFamily="18" charset="2"/>
        <a:buChar char=""/>
        <a:defRPr sz="23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2pPr>
      <a:lvl3pPr marL="1022350" indent="-298450" algn="l" rtl="0" eaLnBrk="0" fontAlgn="base" hangingPunct="0">
        <a:spcBef>
          <a:spcPts val="638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sz="2100"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3pPr>
      <a:lvl4pPr marL="1335088" indent="-311150" algn="l" rtl="0" eaLnBrk="0" fontAlgn="base" hangingPunct="0">
        <a:spcBef>
          <a:spcPts val="638"/>
        </a:spcBef>
        <a:spcAft>
          <a:spcPct val="0"/>
        </a:spcAft>
        <a:buClr>
          <a:srgbClr val="215D77"/>
        </a:buClr>
        <a:buSzPct val="110000"/>
        <a:buFont typeface="Wingdings 2" panose="05020102010507070707" pitchFamily="18" charset="2"/>
        <a:buChar char=""/>
        <a:defRPr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4pPr>
      <a:lvl5pPr marL="1633538" indent="-298450" algn="l" rtl="0" eaLnBrk="0" fontAlgn="base" hangingPunct="0">
        <a:spcBef>
          <a:spcPts val="638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kern="1200">
          <a:solidFill>
            <a:srgbClr val="595959"/>
          </a:solidFill>
          <a:latin typeface="Times New Roman"/>
          <a:ea typeface="ＭＳ Ｐゴシック" pitchFamily="-107" charset="-128"/>
          <a:cs typeface="Times New Roman"/>
        </a:defRPr>
      </a:lvl5pPr>
      <a:lvl6pPr marL="2658184" indent="-241653" algn="l" defTabSz="966612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1490" indent="-241653" algn="l" defTabSz="966612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24796" indent="-241653" algn="l" defTabSz="966612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08102" indent="-241653" algn="l" defTabSz="966612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3306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6612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9918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33224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6531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9837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83143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449" algn="l" defTabSz="96661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wmf"/><Relationship Id="rId7" Type="http://schemas.openxmlformats.org/officeDocument/2006/relationships/image" Target="../media/image26.jpe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wmf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8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_01_0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11" y="871535"/>
            <a:ext cx="4036934" cy="237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3427" y="6477953"/>
            <a:ext cx="65434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CA" altLang="en-US" sz="840"/>
              <a:t>fig_01_02</a:t>
            </a:r>
          </a:p>
        </p:txBody>
      </p:sp>
      <p:sp>
        <p:nvSpPr>
          <p:cNvPr id="4100" name="Rectangle 4" hidden="1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625600"/>
            <a:ext cx="6823075" cy="1839913"/>
          </a:xfrm>
        </p:spPr>
        <p:txBody>
          <a:bodyPr/>
          <a:lstStyle/>
          <a:p>
            <a:pPr eaLnBrk="1" hangingPunct="1"/>
            <a:r>
              <a:rPr lang="en-CA" altLang="en-US" smtClean="0"/>
              <a:t>fig_01_02</a:t>
            </a:r>
          </a:p>
        </p:txBody>
      </p:sp>
      <p:pic>
        <p:nvPicPr>
          <p:cNvPr id="5" name="Picture 2" descr="fig_01_03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89" y="3962400"/>
            <a:ext cx="4921775" cy="314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05911" y="472338"/>
            <a:ext cx="4800600" cy="3416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Waterfall </a:t>
            </a:r>
            <a:r>
              <a:rPr lang="en-US" altLang="en-US" dirty="0" smtClean="0"/>
              <a:t>Development</a:t>
            </a:r>
            <a:endParaRPr lang="en-US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4389" y="3486784"/>
            <a:ext cx="283923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Parallel Development</a:t>
            </a:r>
          </a:p>
        </p:txBody>
      </p:sp>
      <p:sp>
        <p:nvSpPr>
          <p:cNvPr id="6" name="矩形 5"/>
          <p:cNvSpPr/>
          <p:nvPr/>
        </p:nvSpPr>
        <p:spPr>
          <a:xfrm>
            <a:off x="6705600" y="96806"/>
            <a:ext cx="286488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b="1" u="sng" dirty="0"/>
              <a:t>Structured Development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502002" y="859149"/>
            <a:ext cx="5068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1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會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花較長時間找出需求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當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專案進行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時會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限制需求的改變（因為限制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回溯）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分析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階段到系統程式完成，花太長時間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測試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對程式設計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階段，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好像是添加的（測試不周全）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3.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若分析缺乏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了重要需求，則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必須高昂花費</a:t>
            </a:r>
            <a:endParaRPr lang="zh-TW" altLang="en-US" sz="1400" dirty="0"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56002" y="14871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justify</a:t>
            </a:r>
            <a:r>
              <a:rPr lang="en-US" altLang="zh-TW" dirty="0"/>
              <a:t> Identifying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46263" y="3962400"/>
            <a:ext cx="5068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能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較快完成系統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改變時比較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不需要整個系統重做因為允許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回溯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有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大量文件產生（做文件要花時間）</a:t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當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子系統沒有完全獨立時，整合系統時會發生問題</a:t>
            </a:r>
          </a:p>
        </p:txBody>
      </p:sp>
    </p:spTree>
    <p:extLst>
      <p:ext uri="{BB962C8B-B14F-4D97-AF65-F5344CB8AC3E}">
        <p14:creationId xmlns:p14="http://schemas.microsoft.com/office/powerpoint/2010/main" val="382417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 hidden="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8445500" cy="1425575"/>
          </a:xfrm>
        </p:spPr>
        <p:txBody>
          <a:bodyPr/>
          <a:lstStyle/>
          <a:p>
            <a:pPr eaLnBrk="1" hangingPunct="1"/>
            <a:r>
              <a:rPr lang="en-CA" altLang="en-US" smtClean="0"/>
              <a:t>fig_01_12</a:t>
            </a:r>
          </a:p>
        </p:txBody>
      </p:sp>
      <p:sp>
        <p:nvSpPr>
          <p:cNvPr id="7" name="Rectangle 44"/>
          <p:cNvSpPr>
            <a:spLocks noGrp="1" noChangeArrowheads="1"/>
          </p:cNvSpPr>
          <p:nvPr/>
        </p:nvSpPr>
        <p:spPr bwMode="auto">
          <a:xfrm>
            <a:off x="76200" y="152400"/>
            <a:ext cx="51054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-US" altLang="zh-TW" sz="1400" b="1" dirty="0"/>
              <a:t>(3)</a:t>
            </a:r>
            <a:r>
              <a:rPr lang="zh-TW" altLang="en-US" sz="1400" b="1" dirty="0"/>
              <a:t>物件圖</a:t>
            </a:r>
            <a:r>
              <a:rPr lang="en-US" altLang="zh-TW" sz="1400" b="1" dirty="0"/>
              <a:t>(Object Diagram)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85800"/>
            <a:ext cx="332934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09600"/>
            <a:ext cx="2320396" cy="1676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57800" y="236218"/>
            <a:ext cx="390363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b="1" u="sng" dirty="0"/>
              <a:t>描述一系統於某一時間點的</a:t>
            </a:r>
            <a:r>
              <a:rPr lang="zh-TW" altLang="en-US" b="1" u="sng" dirty="0">
                <a:solidFill>
                  <a:srgbClr val="CC3300"/>
                </a:solidFill>
              </a:rPr>
              <a:t>靜態結構</a:t>
            </a:r>
          </a:p>
        </p:txBody>
      </p:sp>
      <p:sp>
        <p:nvSpPr>
          <p:cNvPr id="10" name="矩形 9"/>
          <p:cNvSpPr/>
          <p:nvPr/>
        </p:nvSpPr>
        <p:spPr>
          <a:xfrm>
            <a:off x="133697" y="3520280"/>
            <a:ext cx="1905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/>
              <a:t>4+1 View model</a:t>
            </a:r>
            <a:endParaRPr lang="en-US" altLang="zh-TW" b="1" dirty="0"/>
          </a:p>
        </p:txBody>
      </p:sp>
      <p:pic>
        <p:nvPicPr>
          <p:cNvPr id="11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02" y="3889612"/>
            <a:ext cx="3336509" cy="3273188"/>
          </a:xfrm>
          <a:prstGeom prst="rect">
            <a:avLst/>
          </a:prstGeom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939" y="4721333"/>
            <a:ext cx="2622728" cy="160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58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115889"/>
            <a:ext cx="8445500" cy="7985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Tame Problem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8445500" cy="4633912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1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）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tame problem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可以完全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specified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。</a:t>
            </a:r>
            <a:endParaRPr lang="zh-TW" altLang="en-US" dirty="0">
              <a:latin typeface="Adobe 繁黑體 Std B" pitchFamily="34" charset="-120"/>
              <a:ea typeface="Adobe 繁黑體 Std B" pitchFamily="34" charset="-120"/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2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）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對於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tame problem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，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specification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和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solution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可以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分開。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3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）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對於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tame problem 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，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有停止規則。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4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）可以根據正確或錯誤來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評估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tame problem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的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解決方案。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5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）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解決方案可以立即測試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; 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一旦測試，它永遠保持正確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  <a:cs typeface="Times New Roman" pitchFamily="18" charset="0"/>
              </a:rPr>
              <a:t>。</a:t>
            </a:r>
            <a:endParaRPr lang="zh-TW" altLang="en-US" dirty="0">
              <a:latin typeface="Adobe 繁黑體 Std B" pitchFamily="34" charset="-120"/>
              <a:ea typeface="Adobe 繁黑體 Std B" pitchFamily="34" charset="-120"/>
              <a:cs typeface="Times New Roman" pitchFamily="18" charset="0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28600" y="2860041"/>
            <a:ext cx="1996916" cy="1481667"/>
            <a:chOff x="230" y="732"/>
            <a:chExt cx="1198" cy="875"/>
          </a:xfrm>
        </p:grpSpPr>
        <p:pic>
          <p:nvPicPr>
            <p:cNvPr id="6" name="Picture 4" descr="MC900150108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" y="732"/>
              <a:ext cx="813" cy="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30" y="1319"/>
              <a:ext cx="1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>
                  <a:ea typeface="新細明體" pitchFamily="18" charset="-120"/>
                </a:rPr>
                <a:t>Chess playing</a:t>
              </a:r>
            </a:p>
          </p:txBody>
        </p:sp>
      </p:grp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4361103" y="5473700"/>
            <a:ext cx="2476976" cy="1666240"/>
            <a:chOff x="1824" y="709"/>
            <a:chExt cx="1486" cy="984"/>
          </a:xfrm>
        </p:grpSpPr>
        <p:pic>
          <p:nvPicPr>
            <p:cNvPr id="9" name="Picture 7" descr="MC900367548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" y="709"/>
              <a:ext cx="639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824" y="1405"/>
              <a:ext cx="14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>
                  <a:ea typeface="新細明體" pitchFamily="18" charset="-120"/>
                </a:rPr>
                <a:t>Math problems</a:t>
              </a:r>
            </a:p>
          </p:txBody>
        </p:sp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7075884" y="5103706"/>
            <a:ext cx="1688544" cy="1854201"/>
            <a:chOff x="3716" y="638"/>
            <a:chExt cx="1013" cy="1095"/>
          </a:xfrm>
        </p:grpSpPr>
        <p:pic>
          <p:nvPicPr>
            <p:cNvPr id="12" name="Picture 10" descr="MC900432645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2" y="638"/>
              <a:ext cx="672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3716" y="1215"/>
              <a:ext cx="1013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>
                  <a:ea typeface="新細明體" pitchFamily="18" charset="-120"/>
                </a:rPr>
                <a:t>Operations research</a:t>
              </a:r>
            </a:p>
          </p:txBody>
        </p:sp>
      </p:grp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1688190" y="5655734"/>
            <a:ext cx="2571989" cy="1302173"/>
            <a:chOff x="177" y="1998"/>
            <a:chExt cx="1543" cy="769"/>
          </a:xfrm>
        </p:grpSpPr>
        <p:pic>
          <p:nvPicPr>
            <p:cNvPr id="15" name="Picture 13" descr="MC900023488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" y="1998"/>
              <a:ext cx="781" cy="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177" y="2184"/>
              <a:ext cx="1341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Query</a:t>
              </a:r>
              <a:r>
                <a:rPr lang="en-US" altLang="zh-TW" sz="3000" dirty="0">
                  <a:ea typeface="新細明體" pitchFamily="18" charset="-120"/>
                </a:rPr>
                <a:t> </a:t>
              </a:r>
              <a:r>
                <a:rPr lang="en-US" altLang="zh-TW" sz="2500" dirty="0">
                  <a:ea typeface="新細明體" pitchFamily="18" charset="-120"/>
                </a:rPr>
                <a:t>optimization</a:t>
              </a: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5843" y="4488181"/>
            <a:ext cx="3528774" cy="1434254"/>
            <a:chOff x="423" y="2998"/>
            <a:chExt cx="2117" cy="847"/>
          </a:xfrm>
        </p:grpSpPr>
        <p:pic>
          <p:nvPicPr>
            <p:cNvPr id="18" name="Picture 16" descr="ANd9GcRPYluuFlWsRrPxc039S0OfdWEV0Q3-QRfsc6PHeS-ccIQlsX7vE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" y="2998"/>
              <a:ext cx="952" cy="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353" y="3022"/>
              <a:ext cx="1187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Compiler construction</a:t>
              </a:r>
            </a:p>
          </p:txBody>
        </p:sp>
      </p:grp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3429000" y="3073400"/>
            <a:ext cx="2441971" cy="2114973"/>
            <a:chOff x="3618" y="1941"/>
            <a:chExt cx="1539" cy="1249"/>
          </a:xfrm>
        </p:grpSpPr>
        <p:pic>
          <p:nvPicPr>
            <p:cNvPr id="21" name="Picture 19" descr="ANd9GcQqK1GZ2fNVu0i44OmhMrE1Q9bfLeXHzlEwcROIqEOVQkR2hElC4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1941"/>
              <a:ext cx="921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618" y="2810"/>
              <a:ext cx="1539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Operating systems</a:t>
              </a:r>
            </a:p>
          </p:txBody>
        </p:sp>
      </p:grpSp>
      <p:grpSp>
        <p:nvGrpSpPr>
          <p:cNvPr id="23" name="Group 24"/>
          <p:cNvGrpSpPr>
            <a:grpSpLocks/>
          </p:cNvGrpSpPr>
          <p:nvPr/>
        </p:nvGrpSpPr>
        <p:grpSpPr bwMode="auto">
          <a:xfrm>
            <a:off x="6015752" y="3035300"/>
            <a:ext cx="2120265" cy="2059093"/>
            <a:chOff x="3937" y="2091"/>
            <a:chExt cx="1272" cy="1216"/>
          </a:xfrm>
        </p:grpSpPr>
        <p:pic>
          <p:nvPicPr>
            <p:cNvPr id="24" name="Picture 25" descr="ANd9GcQSqiCHXSe3H9IQOEKsyEa0JCUHSsf2K-C0FPeBJQUxEXkhpU6GX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1" y="2091"/>
              <a:ext cx="783" cy="1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3937" y="2980"/>
              <a:ext cx="12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3000" dirty="0">
                  <a:ea typeface="新細明體" pitchFamily="18" charset="-120"/>
                </a:rPr>
                <a:t>AI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52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228600"/>
            <a:ext cx="8445500" cy="722312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pitchFamily="18" charset="-120"/>
              </a:rPr>
              <a:t>Wicked Problem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8445500" cy="4633912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latin typeface="Adobe 繁黑體 Std B" pitchFamily="34" charset="-120"/>
                <a:ea typeface="Adobe 繁黑體 Std B" pitchFamily="34" charset="-120"/>
              </a:rPr>
              <a:t>1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</a:rPr>
              <a:t>）</a:t>
            </a:r>
            <a:r>
              <a:rPr lang="en-US" altLang="zh-TW" dirty="0" smtClean="0">
                <a:latin typeface="Adobe 繁黑體 Std B" pitchFamily="34" charset="-120"/>
                <a:ea typeface="Adobe 繁黑體 Std B" pitchFamily="34" charset="-120"/>
              </a:rPr>
              <a:t>wicked problem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</a:rPr>
              <a:t>沒有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明確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</a:rPr>
              <a:t>的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解法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</a:rPr>
              <a:t>。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2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</a:rPr>
              <a:t>）</a:t>
            </a:r>
            <a:r>
              <a:rPr lang="en-US" altLang="zh-TW" dirty="0" smtClean="0">
                <a:latin typeface="Adobe 繁黑體 Std B" pitchFamily="34" charset="-120"/>
                <a:ea typeface="Adobe 繁黑體 Std B" pitchFamily="34" charset="-120"/>
              </a:rPr>
              <a:t>specification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</a:rPr>
              <a:t>和</a:t>
            </a:r>
            <a:r>
              <a:rPr lang="en-US" altLang="zh-TW" dirty="0" smtClean="0">
                <a:latin typeface="Adobe 繁黑體 Std B" pitchFamily="34" charset="-120"/>
                <a:ea typeface="Adobe 繁黑體 Std B" pitchFamily="34" charset="-120"/>
              </a:rPr>
              <a:t>solution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</a:rPr>
              <a:t>不能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分開。</a:t>
            </a:r>
            <a:b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3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）沒有停止規則 </a:t>
            </a: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- 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你總是可以做得更好。</a:t>
            </a:r>
            <a:b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dirty="0">
                <a:latin typeface="Adobe 繁黑體 Std B" pitchFamily="34" charset="-120"/>
                <a:ea typeface="Adobe 繁黑體 Std B" pitchFamily="34" charset="-120"/>
              </a:rPr>
              <a:t>4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）解決方案只能根據好壞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</a:rPr>
              <a:t>評估</a:t>
            </a:r>
            <a:r>
              <a:rPr lang="en-US" altLang="zh-TW" dirty="0" smtClean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en-US" altLang="zh-TW" dirty="0" smtClean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dirty="0" smtClean="0">
                <a:latin typeface="Adobe 繁黑體 Std B" pitchFamily="34" charset="-120"/>
                <a:ea typeface="Adobe 繁黑體 Std B" pitchFamily="34" charset="-120"/>
              </a:rPr>
              <a:t>5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）問題解決過程的每一步都有無數的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</a:rPr>
              <a:t>選擇</a:t>
            </a:r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dirty="0" smtClean="0">
                <a:latin typeface="Adobe 繁黑體 Std B" pitchFamily="34" charset="-120"/>
                <a:ea typeface="Adobe 繁黑體 Std B" pitchFamily="34" charset="-120"/>
              </a:rPr>
              <a:t>6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</a:rPr>
              <a:t>）每一個</a:t>
            </a:r>
            <a:r>
              <a:rPr lang="en-US" altLang="zh-TW" dirty="0" smtClean="0">
                <a:latin typeface="Adobe 繁黑體 Std B" pitchFamily="34" charset="-120"/>
                <a:ea typeface="Adobe 繁黑體 Std B" pitchFamily="34" charset="-120"/>
              </a:rPr>
              <a:t>wicked problem</a:t>
            </a:r>
            <a:r>
              <a:rPr lang="zh-TW" altLang="en-US" dirty="0" smtClean="0">
                <a:latin typeface="Adobe 繁黑體 Std B" pitchFamily="34" charset="-120"/>
                <a:ea typeface="Adobe 繁黑體 Std B" pitchFamily="34" charset="-120"/>
              </a:rPr>
              <a:t>都是獨一無二的。</a:t>
            </a:r>
            <a:endParaRPr lang="zh-TW" altLang="en-US" dirty="0">
              <a:latin typeface="Adobe 繁黑體 Std B" pitchFamily="34" charset="-120"/>
              <a:ea typeface="Adobe 繁黑體 Std B" pitchFamily="34" charset="-120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93700" y="3429000"/>
            <a:ext cx="1729465" cy="1823719"/>
            <a:chOff x="644" y="645"/>
            <a:chExt cx="1315" cy="1365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44" y="1722"/>
              <a:ext cx="13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>
                  <a:ea typeface="新細明體" pitchFamily="18" charset="-120"/>
                </a:rPr>
                <a:t>Urban planning</a:t>
              </a:r>
            </a:p>
          </p:txBody>
        </p:sp>
        <p:pic>
          <p:nvPicPr>
            <p:cNvPr id="7" name="Picture 5" descr="C031561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" y="645"/>
              <a:ext cx="1083" cy="1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3778123" y="3637185"/>
            <a:ext cx="2091999" cy="1631973"/>
            <a:chOff x="2732" y="675"/>
            <a:chExt cx="1926" cy="1479"/>
          </a:xfrm>
        </p:grpSpPr>
        <p:pic>
          <p:nvPicPr>
            <p:cNvPr id="9" name="Picture 7" descr="ANd9GcSvxECXi9gUP_wjf5jQdOJQtkUxtvuMwQfTY8jTiZddahZWpC_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" y="675"/>
              <a:ext cx="1554" cy="1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732" y="1866"/>
              <a:ext cx="19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National policy making</a:t>
              </a:r>
            </a:p>
          </p:txBody>
        </p:sp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986078" y="5469497"/>
            <a:ext cx="2114483" cy="1790039"/>
            <a:chOff x="898" y="2257"/>
            <a:chExt cx="1680" cy="1400"/>
          </a:xfrm>
        </p:grpSpPr>
        <p:pic>
          <p:nvPicPr>
            <p:cNvPr id="12" name="Picture 10" descr="ANd9GcSLc0fZX_5rQE4FO0957Y_gBa1buir0hYhvi9bBfN7EsoWhu2Gv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" y="2257"/>
              <a:ext cx="168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976" y="3369"/>
              <a:ext cx="153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>
                  <a:ea typeface="新細明體" pitchFamily="18" charset="-120"/>
                </a:rPr>
                <a:t>Economic reforms</a:t>
              </a:r>
            </a:p>
          </p:txBody>
        </p:sp>
      </p:grp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6781800" y="5269158"/>
            <a:ext cx="2075885" cy="1854068"/>
            <a:chOff x="2963" y="2283"/>
            <a:chExt cx="1730" cy="1521"/>
          </a:xfrm>
        </p:grpSpPr>
        <p:pic>
          <p:nvPicPr>
            <p:cNvPr id="15" name="Picture 13" descr="ANd9GcRD_aUMCUNoGrW1chBkHpCR6OdyQdos2Zc_Wy0zrYuvJU8FJu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" y="2283"/>
              <a:ext cx="1650" cy="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963" y="3286"/>
              <a:ext cx="173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Application software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500" dirty="0">
                  <a:ea typeface="新細明體" pitchFamily="18" charset="-120"/>
                </a:rPr>
                <a:t>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55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A747255E-E932-4E47-8696-BC3D43B92EAC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5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Software Process Models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原型模型 </a:t>
            </a:r>
            <a:r>
              <a:rPr lang="en-US" altLang="zh-TW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Prototyping Process Model</a:t>
            </a:r>
          </a:p>
          <a:p>
            <a:pPr eaLnBrk="1" hangingPunct="1"/>
            <a:r>
              <a:rPr lang="zh-TW" altLang="en-US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演化模型 </a:t>
            </a:r>
            <a:r>
              <a:rPr lang="en-US" altLang="zh-TW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Evolutionary Process Model</a:t>
            </a:r>
          </a:p>
          <a:p>
            <a:pPr eaLnBrk="1" hangingPunct="1"/>
            <a:r>
              <a:rPr lang="zh-TW" altLang="en-US" b="1" u="sng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螺旋模型 </a:t>
            </a:r>
            <a:r>
              <a:rPr lang="en-US" altLang="zh-TW" b="1" u="sng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Spiral Process Model</a:t>
            </a:r>
          </a:p>
          <a:p>
            <a:pPr eaLnBrk="1" hangingPunct="1"/>
            <a:r>
              <a:rPr lang="zh-TW" altLang="en-US" b="1" u="sng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統一開發模型</a:t>
            </a:r>
            <a:r>
              <a:rPr lang="en-US" altLang="zh-TW" b="1" u="sng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Unified Process Model</a:t>
            </a:r>
          </a:p>
          <a:p>
            <a:pPr eaLnBrk="1" hangingPunct="1"/>
            <a:r>
              <a:rPr lang="zh-TW" altLang="en-US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個人軟體模型 </a:t>
            </a:r>
            <a:r>
              <a:rPr lang="en-US" altLang="zh-TW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Personal Software Process Model</a:t>
            </a:r>
          </a:p>
          <a:p>
            <a:pPr eaLnBrk="1" hangingPunct="1"/>
            <a:r>
              <a:rPr lang="zh-TW" altLang="en-US" b="1" u="sng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團體軟體模型 </a:t>
            </a:r>
            <a:r>
              <a:rPr lang="en-US" altLang="zh-TW" b="1" u="sng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Team Software Process Model</a:t>
            </a:r>
          </a:p>
          <a:p>
            <a:pPr eaLnBrk="1" hangingPunct="1"/>
            <a:r>
              <a:rPr lang="zh-TW" altLang="en-US" b="1" u="sng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敏捷模型 </a:t>
            </a:r>
            <a:r>
              <a:rPr lang="en-US" altLang="zh-TW" b="1" u="sng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Agile Process Models</a:t>
            </a:r>
          </a:p>
        </p:txBody>
      </p:sp>
    </p:spTree>
    <p:extLst>
      <p:ext uri="{BB962C8B-B14F-4D97-AF65-F5344CB8AC3E}">
        <p14:creationId xmlns:p14="http://schemas.microsoft.com/office/powerpoint/2010/main" val="230714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00" name="Group 4"/>
          <p:cNvGrpSpPr>
            <a:grpSpLocks/>
          </p:cNvGrpSpPr>
          <p:nvPr/>
        </p:nvGrpSpPr>
        <p:grpSpPr bwMode="auto">
          <a:xfrm>
            <a:off x="202606" y="762000"/>
            <a:ext cx="2030254" cy="1329267"/>
            <a:chOff x="118" y="824"/>
            <a:chExt cx="1218" cy="785"/>
          </a:xfrm>
        </p:grpSpPr>
        <p:pic>
          <p:nvPicPr>
            <p:cNvPr id="19467" name="Picture 5" descr="MC900433917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" y="824"/>
              <a:ext cx="541" cy="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8" name="Text Box 6"/>
            <p:cNvSpPr txBox="1">
              <a:spLocks noChangeArrowheads="1"/>
            </p:cNvSpPr>
            <p:nvPr/>
          </p:nvSpPr>
          <p:spPr bwMode="auto">
            <a:xfrm>
              <a:off x="118" y="1378"/>
              <a:ext cx="121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900">
                  <a:latin typeface="Arial" pitchFamily="34" charset="0"/>
                  <a:ea typeface="新細明體" pitchFamily="18" charset="-120"/>
                </a:rPr>
                <a:t>It begins here.</a:t>
              </a:r>
            </a:p>
          </p:txBody>
        </p:sp>
      </p:grpSp>
      <p:sp>
        <p:nvSpPr>
          <p:cNvPr id="1945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2D83E319-D793-48AE-8006-B89E701810CB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5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Spiral Process Model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062480"/>
            <a:ext cx="5268991" cy="450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03" name="Group 7"/>
          <p:cNvGrpSpPr>
            <a:grpSpLocks/>
          </p:cNvGrpSpPr>
          <p:nvPr/>
        </p:nvGrpSpPr>
        <p:grpSpPr bwMode="auto">
          <a:xfrm>
            <a:off x="4258866" y="1732280"/>
            <a:ext cx="4737257" cy="3799840"/>
            <a:chOff x="2555" y="1023"/>
            <a:chExt cx="2842" cy="2244"/>
          </a:xfrm>
        </p:grpSpPr>
        <p:grpSp>
          <p:nvGrpSpPr>
            <p:cNvPr id="19463" name="Group 8"/>
            <p:cNvGrpSpPr>
              <a:grpSpLocks/>
            </p:cNvGrpSpPr>
            <p:nvPr/>
          </p:nvGrpSpPr>
          <p:grpSpPr bwMode="auto">
            <a:xfrm>
              <a:off x="2743" y="1023"/>
              <a:ext cx="2654" cy="2244"/>
              <a:chOff x="2743" y="1023"/>
              <a:chExt cx="2654" cy="2244"/>
            </a:xfrm>
          </p:grpSpPr>
          <p:sp>
            <p:nvSpPr>
              <p:cNvPr id="19465" name="Freeform 9"/>
              <p:cNvSpPr>
                <a:spLocks/>
              </p:cNvSpPr>
              <p:nvPr/>
            </p:nvSpPr>
            <p:spPr bwMode="auto">
              <a:xfrm>
                <a:off x="2743" y="1023"/>
                <a:ext cx="618" cy="322"/>
              </a:xfrm>
              <a:custGeom>
                <a:avLst/>
                <a:gdLst>
                  <a:gd name="T0" fmla="*/ 165 w 618"/>
                  <a:gd name="T1" fmla="*/ 322 h 322"/>
                  <a:gd name="T2" fmla="*/ 16 w 618"/>
                  <a:gd name="T3" fmla="*/ 130 h 322"/>
                  <a:gd name="T4" fmla="*/ 261 w 618"/>
                  <a:gd name="T5" fmla="*/ 8 h 322"/>
                  <a:gd name="T6" fmla="*/ 618 w 618"/>
                  <a:gd name="T7" fmla="*/ 82 h 32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8" h="322">
                    <a:moveTo>
                      <a:pt x="165" y="322"/>
                    </a:moveTo>
                    <a:cubicBezTo>
                      <a:pt x="82" y="252"/>
                      <a:pt x="0" y="182"/>
                      <a:pt x="16" y="130"/>
                    </a:cubicBezTo>
                    <a:cubicBezTo>
                      <a:pt x="32" y="78"/>
                      <a:pt x="161" y="16"/>
                      <a:pt x="261" y="8"/>
                    </a:cubicBezTo>
                    <a:cubicBezTo>
                      <a:pt x="361" y="0"/>
                      <a:pt x="559" y="70"/>
                      <a:pt x="618" y="82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466" name="Text Box 10"/>
              <p:cNvSpPr txBox="1">
                <a:spLocks noChangeArrowheads="1"/>
              </p:cNvSpPr>
              <p:nvPr/>
            </p:nvSpPr>
            <p:spPr bwMode="auto">
              <a:xfrm>
                <a:off x="3361" y="1322"/>
                <a:ext cx="2036" cy="1945"/>
              </a:xfrm>
              <a:prstGeom prst="rect">
                <a:avLst/>
              </a:prstGeom>
              <a:solidFill>
                <a:srgbClr val="5ED0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TW" altLang="en-US" sz="1600" dirty="0" smtClean="0">
                    <a:ea typeface="新細明體" pitchFamily="18" charset="-120"/>
                  </a:rPr>
                  <a:t>如果風險存在→計畫</a:t>
                </a:r>
                <a:endParaRPr lang="en-US" altLang="zh-TW" sz="1600" dirty="0" smtClean="0">
                  <a:ea typeface="新細明體" pitchFamily="18" charset="-12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 smtClean="0">
                    <a:ea typeface="新細明體" pitchFamily="18" charset="-120"/>
                  </a:rPr>
                  <a:t>If </a:t>
                </a:r>
                <a:r>
                  <a:rPr lang="en-US" altLang="zh-TW" sz="1600" dirty="0">
                    <a:ea typeface="新細明體" pitchFamily="18" charset="-120"/>
                  </a:rPr>
                  <a:t>risks remains </a:t>
                </a:r>
                <a:r>
                  <a:rPr lang="en-US" altLang="zh-TW" sz="1600" dirty="0" smtClean="0">
                    <a:ea typeface="新細明體" pitchFamily="18" charset="-120"/>
                  </a:rPr>
                  <a:t>{</a:t>
                </a:r>
                <a:endParaRPr lang="en-US" altLang="zh-TW" sz="1600" dirty="0">
                  <a:ea typeface="新細明體" pitchFamily="18" charset="-12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   plan next </a:t>
                </a:r>
                <a:r>
                  <a:rPr lang="en-US" altLang="zh-TW" sz="1600" dirty="0" smtClean="0">
                    <a:ea typeface="新細明體" pitchFamily="18" charset="-120"/>
                  </a:rPr>
                  <a:t>phase(SW</a:t>
                </a:r>
                <a:r>
                  <a:rPr lang="en-US" altLang="zh-TW" sz="1600" dirty="0">
                    <a:ea typeface="新細明體" pitchFamily="18" charset="-120"/>
                  </a:rPr>
                  <a:t>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   conduct prototyping </a:t>
                </a:r>
                <a:endParaRPr lang="en-US" altLang="zh-TW" sz="1600" dirty="0" smtClean="0">
                  <a:ea typeface="新細明體" pitchFamily="18" charset="-12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 smtClean="0">
                    <a:ea typeface="新細明體" pitchFamily="18" charset="-120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TW" altLang="en-US" sz="1600" dirty="0" smtClean="0">
                    <a:ea typeface="新細明體" pitchFamily="18" charset="-120"/>
                  </a:rPr>
                  <a:t>如果風險解決→瀑布式</a:t>
                </a:r>
                <a:endParaRPr lang="en-US" altLang="zh-TW" sz="1600" dirty="0">
                  <a:ea typeface="新細明體" pitchFamily="18" charset="-12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else if  risks resolved 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    proceed as </a:t>
                </a:r>
                <a:r>
                  <a:rPr lang="en-US" altLang="zh-TW" sz="1600" dirty="0" smtClean="0">
                    <a:ea typeface="新細明體" pitchFamily="18" charset="-120"/>
                  </a:rPr>
                  <a:t>waterfall(SE</a:t>
                </a:r>
                <a:r>
                  <a:rPr lang="en-US" altLang="zh-TW" sz="1600" dirty="0">
                    <a:ea typeface="新細明體" pitchFamily="18" charset="-120"/>
                  </a:rPr>
                  <a:t>) </a:t>
                </a:r>
                <a:endParaRPr lang="en-US" altLang="zh-TW" sz="1600" dirty="0" smtClean="0">
                  <a:ea typeface="新細明體" pitchFamily="18" charset="-12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 smtClean="0">
                    <a:ea typeface="新細明體" pitchFamily="18" charset="-120"/>
                  </a:rPr>
                  <a:t>}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TW" altLang="en-US" sz="1600" dirty="0" smtClean="0">
                    <a:ea typeface="新細明體" pitchFamily="18" charset="-120"/>
                  </a:rPr>
                  <a:t>如果雛形繼續→演化模型</a:t>
                </a:r>
                <a:endParaRPr lang="en-US" altLang="zh-TW" sz="1600" dirty="0">
                  <a:ea typeface="新細明體" pitchFamily="18" charset="-12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else if prototype </a:t>
                </a:r>
                <a:r>
                  <a:rPr lang="en-US" altLang="zh-TW" sz="1600" dirty="0" err="1" smtClean="0">
                    <a:ea typeface="新細明體" pitchFamily="18" charset="-120"/>
                  </a:rPr>
                  <a:t>works&amp;robust</a:t>
                </a:r>
                <a:r>
                  <a:rPr lang="en-US" altLang="zh-TW" sz="1600" dirty="0" smtClean="0">
                    <a:ea typeface="新細明體" pitchFamily="18" charset="-120"/>
                  </a:rPr>
                  <a:t> </a:t>
                </a:r>
                <a:r>
                  <a:rPr lang="en-US" altLang="zh-TW" sz="1600" dirty="0">
                    <a:ea typeface="新細明體" pitchFamily="18" charset="-120"/>
                  </a:rPr>
                  <a:t>{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>
                    <a:ea typeface="新細明體" pitchFamily="18" charset="-120"/>
                  </a:rPr>
                  <a:t>  </a:t>
                </a:r>
                <a:r>
                  <a:rPr lang="zh-TW" altLang="en-US" sz="1600" dirty="0" smtClean="0">
                    <a:ea typeface="新細明體" pitchFamily="18" charset="-120"/>
                  </a:rPr>
                  <a:t> </a:t>
                </a:r>
                <a:r>
                  <a:rPr lang="en-US" altLang="zh-TW" sz="1600" dirty="0" smtClean="0">
                    <a:ea typeface="新細明體" pitchFamily="18" charset="-120"/>
                  </a:rPr>
                  <a:t> </a:t>
                </a:r>
                <a:r>
                  <a:rPr lang="en-US" altLang="zh-TW" sz="1600" dirty="0">
                    <a:ea typeface="新細明體" pitchFamily="18" charset="-120"/>
                  </a:rPr>
                  <a:t>proceed as </a:t>
                </a:r>
                <a:r>
                  <a:rPr lang="en-US" altLang="zh-TW" sz="1600" dirty="0" smtClean="0">
                    <a:ea typeface="新細明體" pitchFamily="18" charset="-120"/>
                  </a:rPr>
                  <a:t>evolutionary model(NE)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600" dirty="0" smtClean="0">
                    <a:ea typeface="新細明體" pitchFamily="18" charset="-120"/>
                  </a:rPr>
                  <a:t>}</a:t>
                </a:r>
                <a:endParaRPr lang="en-US" altLang="zh-TW" sz="1600" dirty="0">
                  <a:ea typeface="新細明體" pitchFamily="18" charset="-120"/>
                </a:endParaRPr>
              </a:p>
            </p:txBody>
          </p:sp>
        </p:grpSp>
        <p:sp>
          <p:nvSpPr>
            <p:cNvPr id="19464" name="Oval 11"/>
            <p:cNvSpPr>
              <a:spLocks noChangeArrowheads="1"/>
            </p:cNvSpPr>
            <p:nvPr/>
          </p:nvSpPr>
          <p:spPr bwMode="auto">
            <a:xfrm>
              <a:off x="2555" y="1328"/>
              <a:ext cx="688" cy="496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8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09D50246-8F52-4D27-AD0E-C701E335DD22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5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533400"/>
            <a:ext cx="8445500" cy="855663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pitchFamily="18" charset="-120"/>
              </a:rPr>
              <a:t>Rational Unified Process (RUP)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7" y="1329267"/>
            <a:ext cx="4655581" cy="481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576" y="1461347"/>
            <a:ext cx="4395550" cy="49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01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 dirty="0"/>
              <a:t>2-</a:t>
            </a:r>
            <a:fld id="{057019AC-C58F-4649-BA49-5BA9BDF94852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500" dirty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04800"/>
            <a:ext cx="5073791" cy="646112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ea typeface="新細明體" pitchFamily="18" charset="-120"/>
              </a:rPr>
              <a:t>Team Software Process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8" y="990600"/>
            <a:ext cx="474938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62756"/>
            <a:ext cx="3792732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80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395D0CAF-C33D-46DA-AD95-6B2F4DD3881B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500"/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996791" y="5725719"/>
            <a:ext cx="1920240" cy="29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1900" dirty="0">
                <a:ea typeface="新細明體" pitchFamily="18" charset="-120"/>
              </a:rPr>
              <a:t>Structured Design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3760470" y="3207173"/>
            <a:ext cx="2460308" cy="29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900" dirty="0">
                <a:ea typeface="新細明體" pitchFamily="18" charset="-120"/>
              </a:rPr>
              <a:t>Object-Oriented Analysis</a:t>
            </a: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1006792" y="3207173"/>
            <a:ext cx="1900238" cy="29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1900" dirty="0">
                <a:ea typeface="新細明體" pitchFamily="18" charset="-120"/>
              </a:rPr>
              <a:t>Structured Analysis</a:t>
            </a:r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3840480" y="5803612"/>
            <a:ext cx="2330766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900">
                <a:ea typeface="新細明體" pitchFamily="18" charset="-120"/>
              </a:rPr>
              <a:t>Object-Oriented Design</a:t>
            </a:r>
          </a:p>
        </p:txBody>
      </p:sp>
      <p:sp>
        <p:nvSpPr>
          <p:cNvPr id="31751" name="Rectangle 6"/>
          <p:cNvSpPr>
            <a:spLocks noChangeArrowheads="1"/>
          </p:cNvSpPr>
          <p:nvPr/>
        </p:nvSpPr>
        <p:spPr bwMode="auto">
          <a:xfrm>
            <a:off x="6766168" y="3207173"/>
            <a:ext cx="2273618" cy="29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900">
                <a:ea typeface="新細明體" pitchFamily="18" charset="-120"/>
              </a:rPr>
              <a:t>Data-Oriented Analysis</a:t>
            </a:r>
          </a:p>
        </p:txBody>
      </p:sp>
      <p:sp>
        <p:nvSpPr>
          <p:cNvPr id="31752" name="Rectangle 7"/>
          <p:cNvSpPr>
            <a:spLocks noChangeArrowheads="1"/>
          </p:cNvSpPr>
          <p:nvPr/>
        </p:nvSpPr>
        <p:spPr bwMode="auto">
          <a:xfrm>
            <a:off x="830320" y="6407573"/>
            <a:ext cx="226985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100" dirty="0">
                <a:ea typeface="新細明體" pitchFamily="18" charset="-120"/>
              </a:rPr>
              <a:t>Procedural Paradigm</a:t>
            </a:r>
          </a:p>
        </p:txBody>
      </p:sp>
      <p:sp>
        <p:nvSpPr>
          <p:cNvPr id="31753" name="Rectangle 8"/>
          <p:cNvSpPr>
            <a:spLocks noChangeArrowheads="1"/>
          </p:cNvSpPr>
          <p:nvPr/>
        </p:nvSpPr>
        <p:spPr bwMode="auto">
          <a:xfrm>
            <a:off x="4120515" y="6407573"/>
            <a:ext cx="148919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100">
                <a:ea typeface="新細明體" pitchFamily="18" charset="-120"/>
              </a:rPr>
              <a:t>OO Paradigm</a:t>
            </a:r>
          </a:p>
        </p:txBody>
      </p:sp>
      <p:sp>
        <p:nvSpPr>
          <p:cNvPr id="31756" name="Rectangle 11"/>
          <p:cNvSpPr>
            <a:spLocks noChangeArrowheads="1"/>
          </p:cNvSpPr>
          <p:nvPr/>
        </p:nvSpPr>
        <p:spPr bwMode="auto">
          <a:xfrm>
            <a:off x="6651445" y="6407573"/>
            <a:ext cx="264495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100" dirty="0">
                <a:ea typeface="新細明體" pitchFamily="18" charset="-120"/>
              </a:rPr>
              <a:t>Data-Oriented Paradigm</a:t>
            </a:r>
          </a:p>
        </p:txBody>
      </p:sp>
      <p:pic>
        <p:nvPicPr>
          <p:cNvPr id="31757" name="Picture 1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73" y="4181399"/>
            <a:ext cx="2058590" cy="1456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8" name="Rectangle 13"/>
          <p:cNvSpPr>
            <a:spLocks noChangeArrowheads="1"/>
          </p:cNvSpPr>
          <p:nvPr/>
        </p:nvSpPr>
        <p:spPr bwMode="auto">
          <a:xfrm>
            <a:off x="6926188" y="5803612"/>
            <a:ext cx="214161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900">
                <a:ea typeface="新細明體" pitchFamily="18" charset="-120"/>
              </a:rPr>
              <a:t>Data-Oriented Design</a:t>
            </a:r>
          </a:p>
        </p:txBody>
      </p:sp>
      <p:sp>
        <p:nvSpPr>
          <p:cNvPr id="31760" name="Rectangle 15"/>
          <p:cNvSpPr>
            <a:spLocks noGrp="1" noChangeArrowheads="1"/>
          </p:cNvSpPr>
          <p:nvPr>
            <p:ph type="title"/>
          </p:nvPr>
        </p:nvSpPr>
        <p:spPr>
          <a:xfrm>
            <a:off x="576263" y="115889"/>
            <a:ext cx="8445500" cy="620711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pitchFamily="18" charset="-120"/>
              </a:rPr>
              <a:t>Paradigm and Methodology</a:t>
            </a:r>
          </a:p>
        </p:txBody>
      </p:sp>
      <p:grpSp>
        <p:nvGrpSpPr>
          <p:cNvPr id="31761" name="Group 16"/>
          <p:cNvGrpSpPr>
            <a:grpSpLocks/>
          </p:cNvGrpSpPr>
          <p:nvPr/>
        </p:nvGrpSpPr>
        <p:grpSpPr bwMode="auto">
          <a:xfrm>
            <a:off x="801768" y="1381760"/>
            <a:ext cx="2248614" cy="1363134"/>
            <a:chOff x="481" y="816"/>
            <a:chExt cx="1349" cy="805"/>
          </a:xfrm>
        </p:grpSpPr>
        <p:sp>
          <p:nvSpPr>
            <p:cNvPr id="31996" name="Rectangle 17"/>
            <p:cNvSpPr>
              <a:spLocks noChangeArrowheads="1"/>
            </p:cNvSpPr>
            <p:nvPr/>
          </p:nvSpPr>
          <p:spPr bwMode="auto">
            <a:xfrm>
              <a:off x="526" y="816"/>
              <a:ext cx="1304" cy="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97" name="Oval 18"/>
            <p:cNvSpPr>
              <a:spLocks noChangeArrowheads="1"/>
            </p:cNvSpPr>
            <p:nvPr/>
          </p:nvSpPr>
          <p:spPr bwMode="auto">
            <a:xfrm>
              <a:off x="1176" y="1051"/>
              <a:ext cx="233" cy="250"/>
            </a:xfrm>
            <a:prstGeom prst="ellipse">
              <a:avLst/>
            </a:prstGeom>
            <a:noFill/>
            <a:ln w="47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98" name="Rectangle 19"/>
            <p:cNvSpPr>
              <a:spLocks noChangeArrowheads="1"/>
            </p:cNvSpPr>
            <p:nvPr/>
          </p:nvSpPr>
          <p:spPr bwMode="auto">
            <a:xfrm>
              <a:off x="1172" y="1106"/>
              <a:ext cx="236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Process</a:t>
              </a:r>
              <a:endParaRPr lang="en-US" altLang="zh-TW" sz="2100">
                <a:ea typeface="新細明體" pitchFamily="18" charset="-120"/>
              </a:endParaRPr>
            </a:p>
          </p:txBody>
        </p:sp>
        <p:sp>
          <p:nvSpPr>
            <p:cNvPr id="31999" name="Rectangle 20"/>
            <p:cNvSpPr>
              <a:spLocks noChangeArrowheads="1"/>
            </p:cNvSpPr>
            <p:nvPr/>
          </p:nvSpPr>
          <p:spPr bwMode="auto">
            <a:xfrm>
              <a:off x="1185" y="1199"/>
              <a:ext cx="211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Orders</a:t>
              </a:r>
              <a:endParaRPr lang="en-US" altLang="zh-TW" sz="2100">
                <a:ea typeface="新細明體" pitchFamily="18" charset="-120"/>
              </a:endParaRPr>
            </a:p>
          </p:txBody>
        </p:sp>
        <p:sp>
          <p:nvSpPr>
            <p:cNvPr id="32000" name="Rectangle 21"/>
            <p:cNvSpPr>
              <a:spLocks noChangeArrowheads="1"/>
            </p:cNvSpPr>
            <p:nvPr/>
          </p:nvSpPr>
          <p:spPr bwMode="auto">
            <a:xfrm>
              <a:off x="481" y="1009"/>
              <a:ext cx="314" cy="28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grpSp>
          <p:nvGrpSpPr>
            <p:cNvPr id="32001" name="Group 22"/>
            <p:cNvGrpSpPr>
              <a:grpSpLocks/>
            </p:cNvGrpSpPr>
            <p:nvPr/>
          </p:nvGrpSpPr>
          <p:grpSpPr bwMode="auto">
            <a:xfrm>
              <a:off x="1110" y="818"/>
              <a:ext cx="382" cy="101"/>
              <a:chOff x="1110" y="818"/>
              <a:chExt cx="382" cy="101"/>
            </a:xfrm>
          </p:grpSpPr>
          <p:sp>
            <p:nvSpPr>
              <p:cNvPr id="32029" name="Line 23"/>
              <p:cNvSpPr>
                <a:spLocks noChangeShapeType="1"/>
              </p:cNvSpPr>
              <p:nvPr/>
            </p:nvSpPr>
            <p:spPr bwMode="auto">
              <a:xfrm>
                <a:off x="1110" y="818"/>
                <a:ext cx="382" cy="1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30" name="Line 24"/>
              <p:cNvSpPr>
                <a:spLocks noChangeShapeType="1"/>
              </p:cNvSpPr>
              <p:nvPr/>
            </p:nvSpPr>
            <p:spPr bwMode="auto">
              <a:xfrm>
                <a:off x="1110" y="918"/>
                <a:ext cx="382" cy="1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31" name="Line 25"/>
              <p:cNvSpPr>
                <a:spLocks noChangeShapeType="1"/>
              </p:cNvSpPr>
              <p:nvPr/>
            </p:nvSpPr>
            <p:spPr bwMode="auto">
              <a:xfrm>
                <a:off x="1110" y="818"/>
                <a:ext cx="1" cy="100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2002" name="Rectangle 26"/>
            <p:cNvSpPr>
              <a:spLocks noChangeArrowheads="1"/>
            </p:cNvSpPr>
            <p:nvPr/>
          </p:nvSpPr>
          <p:spPr bwMode="auto">
            <a:xfrm>
              <a:off x="1218" y="816"/>
              <a:ext cx="216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Books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2003" name="Rectangle 27"/>
            <p:cNvSpPr>
              <a:spLocks noChangeArrowheads="1"/>
            </p:cNvSpPr>
            <p:nvPr/>
          </p:nvSpPr>
          <p:spPr bwMode="auto">
            <a:xfrm>
              <a:off x="1172" y="1514"/>
              <a:ext cx="237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2004" name="Rectangle 28"/>
            <p:cNvSpPr>
              <a:spLocks noChangeArrowheads="1"/>
            </p:cNvSpPr>
            <p:nvPr/>
          </p:nvSpPr>
          <p:spPr bwMode="auto">
            <a:xfrm>
              <a:off x="1172" y="1519"/>
              <a:ext cx="36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Customers</a:t>
              </a:r>
              <a:endParaRPr lang="en-US" altLang="zh-TW" sz="2500">
                <a:ea typeface="新細明體" pitchFamily="18" charset="-120"/>
              </a:endParaRPr>
            </a:p>
          </p:txBody>
        </p:sp>
        <p:grpSp>
          <p:nvGrpSpPr>
            <p:cNvPr id="32005" name="Group 29"/>
            <p:cNvGrpSpPr>
              <a:grpSpLocks/>
            </p:cNvGrpSpPr>
            <p:nvPr/>
          </p:nvGrpSpPr>
          <p:grpSpPr bwMode="auto">
            <a:xfrm>
              <a:off x="794" y="1101"/>
              <a:ext cx="382" cy="34"/>
              <a:chOff x="794" y="1101"/>
              <a:chExt cx="382" cy="34"/>
            </a:xfrm>
          </p:grpSpPr>
          <p:sp>
            <p:nvSpPr>
              <p:cNvPr id="32027" name="Line 30"/>
              <p:cNvSpPr>
                <a:spLocks noChangeShapeType="1"/>
              </p:cNvSpPr>
              <p:nvPr/>
            </p:nvSpPr>
            <p:spPr bwMode="auto">
              <a:xfrm>
                <a:off x="794" y="1118"/>
                <a:ext cx="349" cy="1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28" name="Freeform 31"/>
              <p:cNvSpPr>
                <a:spLocks/>
              </p:cNvSpPr>
              <p:nvPr/>
            </p:nvSpPr>
            <p:spPr bwMode="auto">
              <a:xfrm>
                <a:off x="1142" y="1101"/>
                <a:ext cx="34" cy="34"/>
              </a:xfrm>
              <a:custGeom>
                <a:avLst/>
                <a:gdLst>
                  <a:gd name="T0" fmla="*/ 0 w 102"/>
                  <a:gd name="T1" fmla="*/ 11 h 103"/>
                  <a:gd name="T2" fmla="*/ 11 w 102"/>
                  <a:gd name="T3" fmla="*/ 6 h 103"/>
                  <a:gd name="T4" fmla="*/ 0 w 102"/>
                  <a:gd name="T5" fmla="*/ 0 h 103"/>
                  <a:gd name="T6" fmla="*/ 0 w 102"/>
                  <a:gd name="T7" fmla="*/ 11 h 1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" h="103">
                    <a:moveTo>
                      <a:pt x="0" y="103"/>
                    </a:moveTo>
                    <a:lnTo>
                      <a:pt x="102" y="51"/>
                    </a:lnTo>
                    <a:lnTo>
                      <a:pt x="0" y="0"/>
                    </a:lnTo>
                    <a:lnTo>
                      <a:pt x="0" y="10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2006" name="Group 32"/>
            <p:cNvGrpSpPr>
              <a:grpSpLocks/>
            </p:cNvGrpSpPr>
            <p:nvPr/>
          </p:nvGrpSpPr>
          <p:grpSpPr bwMode="auto">
            <a:xfrm>
              <a:off x="794" y="1200"/>
              <a:ext cx="382" cy="34"/>
              <a:chOff x="794" y="1200"/>
              <a:chExt cx="382" cy="34"/>
            </a:xfrm>
          </p:grpSpPr>
          <p:sp>
            <p:nvSpPr>
              <p:cNvPr id="32025" name="Line 33"/>
              <p:cNvSpPr>
                <a:spLocks noChangeShapeType="1"/>
              </p:cNvSpPr>
              <p:nvPr/>
            </p:nvSpPr>
            <p:spPr bwMode="auto">
              <a:xfrm flipH="1">
                <a:off x="828" y="1217"/>
                <a:ext cx="348" cy="1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26" name="Freeform 34"/>
              <p:cNvSpPr>
                <a:spLocks/>
              </p:cNvSpPr>
              <p:nvPr/>
            </p:nvSpPr>
            <p:spPr bwMode="auto">
              <a:xfrm>
                <a:off x="794" y="1200"/>
                <a:ext cx="35" cy="34"/>
              </a:xfrm>
              <a:custGeom>
                <a:avLst/>
                <a:gdLst>
                  <a:gd name="T0" fmla="*/ 12 w 103"/>
                  <a:gd name="T1" fmla="*/ 0 h 103"/>
                  <a:gd name="T2" fmla="*/ 0 w 103"/>
                  <a:gd name="T3" fmla="*/ 6 h 103"/>
                  <a:gd name="T4" fmla="*/ 12 w 103"/>
                  <a:gd name="T5" fmla="*/ 11 h 103"/>
                  <a:gd name="T6" fmla="*/ 12 w 103"/>
                  <a:gd name="T7" fmla="*/ 0 h 1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3" h="103">
                    <a:moveTo>
                      <a:pt x="103" y="0"/>
                    </a:moveTo>
                    <a:lnTo>
                      <a:pt x="0" y="52"/>
                    </a:lnTo>
                    <a:lnTo>
                      <a:pt x="103" y="103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2007" name="Group 35"/>
            <p:cNvGrpSpPr>
              <a:grpSpLocks/>
            </p:cNvGrpSpPr>
            <p:nvPr/>
          </p:nvGrpSpPr>
          <p:grpSpPr bwMode="auto">
            <a:xfrm>
              <a:off x="1275" y="918"/>
              <a:ext cx="35" cy="133"/>
              <a:chOff x="1275" y="918"/>
              <a:chExt cx="35" cy="133"/>
            </a:xfrm>
          </p:grpSpPr>
          <p:sp>
            <p:nvSpPr>
              <p:cNvPr id="32023" name="Line 36"/>
              <p:cNvSpPr>
                <a:spLocks noChangeShapeType="1"/>
              </p:cNvSpPr>
              <p:nvPr/>
            </p:nvSpPr>
            <p:spPr bwMode="auto">
              <a:xfrm>
                <a:off x="1293" y="918"/>
                <a:ext cx="1" cy="100"/>
              </a:xfrm>
              <a:prstGeom prst="line">
                <a:avLst/>
              </a:prstGeom>
              <a:noFill/>
              <a:ln w="4763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24" name="Freeform 37"/>
              <p:cNvSpPr>
                <a:spLocks/>
              </p:cNvSpPr>
              <p:nvPr/>
            </p:nvSpPr>
            <p:spPr bwMode="auto">
              <a:xfrm>
                <a:off x="1275" y="1017"/>
                <a:ext cx="35" cy="34"/>
              </a:xfrm>
              <a:custGeom>
                <a:avLst/>
                <a:gdLst>
                  <a:gd name="T0" fmla="*/ 0 w 103"/>
                  <a:gd name="T1" fmla="*/ 0 h 103"/>
                  <a:gd name="T2" fmla="*/ 6 w 103"/>
                  <a:gd name="T3" fmla="*/ 11 h 103"/>
                  <a:gd name="T4" fmla="*/ 12 w 103"/>
                  <a:gd name="T5" fmla="*/ 0 h 103"/>
                  <a:gd name="T6" fmla="*/ 0 w 103"/>
                  <a:gd name="T7" fmla="*/ 0 h 1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3" h="103">
                    <a:moveTo>
                      <a:pt x="0" y="0"/>
                    </a:moveTo>
                    <a:lnTo>
                      <a:pt x="52" y="103"/>
                    </a:lnTo>
                    <a:lnTo>
                      <a:pt x="10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2008" name="Group 38"/>
            <p:cNvGrpSpPr>
              <a:grpSpLocks/>
            </p:cNvGrpSpPr>
            <p:nvPr/>
          </p:nvGrpSpPr>
          <p:grpSpPr bwMode="auto">
            <a:xfrm>
              <a:off x="1276" y="1300"/>
              <a:ext cx="34" cy="167"/>
              <a:chOff x="1276" y="1300"/>
              <a:chExt cx="34" cy="167"/>
            </a:xfrm>
          </p:grpSpPr>
          <p:sp>
            <p:nvSpPr>
              <p:cNvPr id="32021" name="Line 39"/>
              <p:cNvSpPr>
                <a:spLocks noChangeShapeType="1"/>
              </p:cNvSpPr>
              <p:nvPr/>
            </p:nvSpPr>
            <p:spPr bwMode="auto">
              <a:xfrm flipV="1">
                <a:off x="1293" y="1334"/>
                <a:ext cx="1" cy="13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4763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022" name="Freeform 40"/>
              <p:cNvSpPr>
                <a:spLocks/>
              </p:cNvSpPr>
              <p:nvPr/>
            </p:nvSpPr>
            <p:spPr bwMode="auto">
              <a:xfrm>
                <a:off x="1276" y="1300"/>
                <a:ext cx="34" cy="35"/>
              </a:xfrm>
              <a:custGeom>
                <a:avLst/>
                <a:gdLst>
                  <a:gd name="T0" fmla="*/ 11 w 103"/>
                  <a:gd name="T1" fmla="*/ 12 h 103"/>
                  <a:gd name="T2" fmla="*/ 6 w 103"/>
                  <a:gd name="T3" fmla="*/ 0 h 103"/>
                  <a:gd name="T4" fmla="*/ 0 w 103"/>
                  <a:gd name="T5" fmla="*/ 12 h 103"/>
                  <a:gd name="T6" fmla="*/ 11 w 103"/>
                  <a:gd name="T7" fmla="*/ 12 h 1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lnTo>
                      <a:pt x="51" y="0"/>
                    </a:lnTo>
                    <a:lnTo>
                      <a:pt x="0" y="103"/>
                    </a:lnTo>
                    <a:lnTo>
                      <a:pt x="103" y="1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2009" name="Rectangle 41"/>
            <p:cNvSpPr>
              <a:spLocks noChangeArrowheads="1"/>
            </p:cNvSpPr>
            <p:nvPr/>
          </p:nvSpPr>
          <p:spPr bwMode="auto">
            <a:xfrm>
              <a:off x="861" y="993"/>
              <a:ext cx="194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2010" name="Rectangle 42"/>
            <p:cNvSpPr>
              <a:spLocks noChangeArrowheads="1"/>
            </p:cNvSpPr>
            <p:nvPr/>
          </p:nvSpPr>
          <p:spPr bwMode="auto">
            <a:xfrm>
              <a:off x="861" y="1000"/>
              <a:ext cx="21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orders</a:t>
              </a:r>
            </a:p>
          </p:txBody>
        </p:sp>
        <p:sp>
          <p:nvSpPr>
            <p:cNvPr id="32011" name="Rectangle 43"/>
            <p:cNvSpPr>
              <a:spLocks noChangeArrowheads="1"/>
            </p:cNvSpPr>
            <p:nvPr/>
          </p:nvSpPr>
          <p:spPr bwMode="auto">
            <a:xfrm>
              <a:off x="861" y="1217"/>
              <a:ext cx="31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2012" name="Rectangle 44"/>
            <p:cNvSpPr>
              <a:spLocks noChangeArrowheads="1"/>
            </p:cNvSpPr>
            <p:nvPr/>
          </p:nvSpPr>
          <p:spPr bwMode="auto">
            <a:xfrm>
              <a:off x="861" y="1225"/>
              <a:ext cx="28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invoices</a:t>
              </a:r>
            </a:p>
          </p:txBody>
        </p:sp>
        <p:sp>
          <p:nvSpPr>
            <p:cNvPr id="32013" name="Rectangle 45"/>
            <p:cNvSpPr>
              <a:spLocks noChangeArrowheads="1"/>
            </p:cNvSpPr>
            <p:nvPr/>
          </p:nvSpPr>
          <p:spPr bwMode="auto">
            <a:xfrm>
              <a:off x="861" y="1345"/>
              <a:ext cx="342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(w/books)</a:t>
              </a:r>
            </a:p>
          </p:txBody>
        </p:sp>
        <p:sp>
          <p:nvSpPr>
            <p:cNvPr id="32014" name="Rectangle 46"/>
            <p:cNvSpPr>
              <a:spLocks noChangeArrowheads="1"/>
            </p:cNvSpPr>
            <p:nvPr/>
          </p:nvSpPr>
          <p:spPr bwMode="auto">
            <a:xfrm>
              <a:off x="1342" y="1308"/>
              <a:ext cx="372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2015" name="Rectangle 47"/>
            <p:cNvSpPr>
              <a:spLocks noChangeArrowheads="1"/>
            </p:cNvSpPr>
            <p:nvPr/>
          </p:nvSpPr>
          <p:spPr bwMode="auto">
            <a:xfrm>
              <a:off x="1342" y="1316"/>
              <a:ext cx="404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 dirty="0">
                  <a:ea typeface="新細明體" pitchFamily="18" charset="-120"/>
                </a:rPr>
                <a:t>credit status</a:t>
              </a:r>
            </a:p>
          </p:txBody>
        </p:sp>
        <p:sp>
          <p:nvSpPr>
            <p:cNvPr id="32016" name="Line 48"/>
            <p:cNvSpPr>
              <a:spLocks noChangeShapeType="1"/>
            </p:cNvSpPr>
            <p:nvPr/>
          </p:nvSpPr>
          <p:spPr bwMode="auto">
            <a:xfrm>
              <a:off x="1056" y="1493"/>
              <a:ext cx="6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7" name="Line 49"/>
            <p:cNvSpPr>
              <a:spLocks noChangeShapeType="1"/>
            </p:cNvSpPr>
            <p:nvPr/>
          </p:nvSpPr>
          <p:spPr bwMode="auto">
            <a:xfrm>
              <a:off x="1056" y="1621"/>
              <a:ext cx="6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8" name="Line 50"/>
            <p:cNvSpPr>
              <a:spLocks noChangeShapeType="1"/>
            </p:cNvSpPr>
            <p:nvPr/>
          </p:nvSpPr>
          <p:spPr bwMode="auto">
            <a:xfrm>
              <a:off x="1056" y="1493"/>
              <a:ext cx="0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19" name="Line 51"/>
            <p:cNvSpPr>
              <a:spLocks noChangeShapeType="1"/>
            </p:cNvSpPr>
            <p:nvPr/>
          </p:nvSpPr>
          <p:spPr bwMode="auto">
            <a:xfrm flipH="1" flipV="1">
              <a:off x="1301" y="1307"/>
              <a:ext cx="6" cy="1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020" name="Rectangle 52"/>
            <p:cNvSpPr>
              <a:spLocks noChangeArrowheads="1"/>
            </p:cNvSpPr>
            <p:nvPr/>
          </p:nvSpPr>
          <p:spPr bwMode="auto">
            <a:xfrm>
              <a:off x="482" y="1107"/>
              <a:ext cx="328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>
                  <a:ea typeface="新細明體" pitchFamily="18" charset="-120"/>
                </a:rPr>
                <a:t>Customer</a:t>
              </a:r>
            </a:p>
          </p:txBody>
        </p:sp>
      </p:grpSp>
      <p:grpSp>
        <p:nvGrpSpPr>
          <p:cNvPr id="31762" name="Group 53"/>
          <p:cNvGrpSpPr>
            <a:grpSpLocks/>
          </p:cNvGrpSpPr>
          <p:nvPr/>
        </p:nvGrpSpPr>
        <p:grpSpPr bwMode="auto">
          <a:xfrm>
            <a:off x="841772" y="4108587"/>
            <a:ext cx="1958578" cy="1472632"/>
            <a:chOff x="505" y="1681"/>
            <a:chExt cx="2133" cy="1305"/>
          </a:xfrm>
        </p:grpSpPr>
        <p:sp>
          <p:nvSpPr>
            <p:cNvPr id="31901" name="Rectangle 54"/>
            <p:cNvSpPr>
              <a:spLocks noChangeArrowheads="1"/>
            </p:cNvSpPr>
            <p:nvPr/>
          </p:nvSpPr>
          <p:spPr bwMode="auto">
            <a:xfrm>
              <a:off x="1037" y="1681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2" name="Rectangle 55"/>
            <p:cNvSpPr>
              <a:spLocks noChangeArrowheads="1"/>
            </p:cNvSpPr>
            <p:nvPr/>
          </p:nvSpPr>
          <p:spPr bwMode="auto">
            <a:xfrm>
              <a:off x="1055" y="1757"/>
              <a:ext cx="276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3" name="Rectangle 56"/>
            <p:cNvSpPr>
              <a:spLocks noChangeArrowheads="1"/>
            </p:cNvSpPr>
            <p:nvPr/>
          </p:nvSpPr>
          <p:spPr bwMode="auto">
            <a:xfrm>
              <a:off x="1055" y="1762"/>
              <a:ext cx="8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Top Manager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04" name="Rectangle 57"/>
            <p:cNvSpPr>
              <a:spLocks noChangeArrowheads="1"/>
            </p:cNvSpPr>
            <p:nvPr/>
          </p:nvSpPr>
          <p:spPr bwMode="auto">
            <a:xfrm>
              <a:off x="693" y="2211"/>
              <a:ext cx="314" cy="19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5" name="Rectangle 58"/>
            <p:cNvSpPr>
              <a:spLocks noChangeArrowheads="1"/>
            </p:cNvSpPr>
            <p:nvPr/>
          </p:nvSpPr>
          <p:spPr bwMode="auto">
            <a:xfrm>
              <a:off x="808" y="2283"/>
              <a:ext cx="63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6" name="Rectangle 59"/>
            <p:cNvSpPr>
              <a:spLocks noChangeArrowheads="1"/>
            </p:cNvSpPr>
            <p:nvPr/>
          </p:nvSpPr>
          <p:spPr bwMode="auto">
            <a:xfrm>
              <a:off x="808" y="2289"/>
              <a:ext cx="18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BE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07" name="Rectangle 60"/>
            <p:cNvSpPr>
              <a:spLocks noChangeArrowheads="1"/>
            </p:cNvSpPr>
            <p:nvPr/>
          </p:nvSpPr>
          <p:spPr bwMode="auto">
            <a:xfrm>
              <a:off x="505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8" name="Rectangle 61"/>
            <p:cNvSpPr>
              <a:spLocks noChangeArrowheads="1"/>
            </p:cNvSpPr>
            <p:nvPr/>
          </p:nvSpPr>
          <p:spPr bwMode="auto">
            <a:xfrm>
              <a:off x="648" y="2547"/>
              <a:ext cx="31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9" name="Rectangle 62"/>
            <p:cNvSpPr>
              <a:spLocks noChangeArrowheads="1"/>
            </p:cNvSpPr>
            <p:nvPr/>
          </p:nvSpPr>
          <p:spPr bwMode="auto">
            <a:xfrm>
              <a:off x="648" y="2551"/>
              <a:ext cx="9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B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10" name="Rectangle 63"/>
            <p:cNvSpPr>
              <a:spLocks noChangeArrowheads="1"/>
            </p:cNvSpPr>
            <p:nvPr/>
          </p:nvSpPr>
          <p:spPr bwMode="auto">
            <a:xfrm>
              <a:off x="881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1" name="Rectangle 64"/>
            <p:cNvSpPr>
              <a:spLocks noChangeArrowheads="1"/>
            </p:cNvSpPr>
            <p:nvPr/>
          </p:nvSpPr>
          <p:spPr bwMode="auto">
            <a:xfrm>
              <a:off x="1024" y="2547"/>
              <a:ext cx="31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2" name="Rectangle 65"/>
            <p:cNvSpPr>
              <a:spLocks noChangeArrowheads="1"/>
            </p:cNvSpPr>
            <p:nvPr/>
          </p:nvSpPr>
          <p:spPr bwMode="auto">
            <a:xfrm>
              <a:off x="1024" y="2551"/>
              <a:ext cx="9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E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13" name="Rectangle 66"/>
            <p:cNvSpPr>
              <a:spLocks noChangeArrowheads="1"/>
            </p:cNvSpPr>
            <p:nvPr/>
          </p:nvSpPr>
          <p:spPr bwMode="auto">
            <a:xfrm>
              <a:off x="693" y="1946"/>
              <a:ext cx="314" cy="19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4" name="Rectangle 67"/>
            <p:cNvSpPr>
              <a:spLocks noChangeArrowheads="1"/>
            </p:cNvSpPr>
            <p:nvPr/>
          </p:nvSpPr>
          <p:spPr bwMode="auto">
            <a:xfrm>
              <a:off x="835" y="2018"/>
              <a:ext cx="32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5" name="Rectangle 68"/>
            <p:cNvSpPr>
              <a:spLocks noChangeArrowheads="1"/>
            </p:cNvSpPr>
            <p:nvPr/>
          </p:nvSpPr>
          <p:spPr bwMode="auto">
            <a:xfrm>
              <a:off x="834" y="2023"/>
              <a:ext cx="9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A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16" name="Rectangle 69"/>
            <p:cNvSpPr>
              <a:spLocks noChangeArrowheads="1"/>
            </p:cNvSpPr>
            <p:nvPr/>
          </p:nvSpPr>
          <p:spPr bwMode="auto">
            <a:xfrm>
              <a:off x="1414" y="2211"/>
              <a:ext cx="314" cy="19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7" name="Rectangle 70"/>
            <p:cNvSpPr>
              <a:spLocks noChangeArrowheads="1"/>
            </p:cNvSpPr>
            <p:nvPr/>
          </p:nvSpPr>
          <p:spPr bwMode="auto">
            <a:xfrm>
              <a:off x="1530" y="2283"/>
              <a:ext cx="63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18" name="Rectangle 71"/>
            <p:cNvSpPr>
              <a:spLocks noChangeArrowheads="1"/>
            </p:cNvSpPr>
            <p:nvPr/>
          </p:nvSpPr>
          <p:spPr bwMode="auto">
            <a:xfrm>
              <a:off x="1531" y="2289"/>
              <a:ext cx="18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CF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19" name="Rectangle 72"/>
            <p:cNvSpPr>
              <a:spLocks noChangeArrowheads="1"/>
            </p:cNvSpPr>
            <p:nvPr/>
          </p:nvSpPr>
          <p:spPr bwMode="auto">
            <a:xfrm>
              <a:off x="1414" y="1946"/>
              <a:ext cx="314" cy="19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20" name="Rectangle 73"/>
            <p:cNvSpPr>
              <a:spLocks noChangeArrowheads="1"/>
            </p:cNvSpPr>
            <p:nvPr/>
          </p:nvSpPr>
          <p:spPr bwMode="auto">
            <a:xfrm>
              <a:off x="1442" y="2018"/>
              <a:ext cx="253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21" name="Rectangle 74"/>
            <p:cNvSpPr>
              <a:spLocks noChangeArrowheads="1"/>
            </p:cNvSpPr>
            <p:nvPr/>
          </p:nvSpPr>
          <p:spPr bwMode="auto">
            <a:xfrm>
              <a:off x="1442" y="2023"/>
              <a:ext cx="75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Top Decider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22" name="Rectangle 75"/>
            <p:cNvSpPr>
              <a:spLocks noChangeArrowheads="1"/>
            </p:cNvSpPr>
            <p:nvPr/>
          </p:nvSpPr>
          <p:spPr bwMode="auto">
            <a:xfrm>
              <a:off x="2135" y="2211"/>
              <a:ext cx="314" cy="19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23" name="Rectangle 76"/>
            <p:cNvSpPr>
              <a:spLocks noChangeArrowheads="1"/>
            </p:cNvSpPr>
            <p:nvPr/>
          </p:nvSpPr>
          <p:spPr bwMode="auto">
            <a:xfrm>
              <a:off x="2248" y="2283"/>
              <a:ext cx="71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24" name="Rectangle 77"/>
            <p:cNvSpPr>
              <a:spLocks noChangeArrowheads="1"/>
            </p:cNvSpPr>
            <p:nvPr/>
          </p:nvSpPr>
          <p:spPr bwMode="auto">
            <a:xfrm>
              <a:off x="2248" y="2289"/>
              <a:ext cx="2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DG</a:t>
              </a:r>
              <a:endParaRPr lang="en-US" altLang="zh-TW" sz="2500">
                <a:ea typeface="新細明體" pitchFamily="18" charset="-120"/>
              </a:endParaRPr>
            </a:p>
          </p:txBody>
        </p:sp>
        <p:grpSp>
          <p:nvGrpSpPr>
            <p:cNvPr id="31925" name="Group 78"/>
            <p:cNvGrpSpPr>
              <a:grpSpLocks/>
            </p:cNvGrpSpPr>
            <p:nvPr/>
          </p:nvGrpSpPr>
          <p:grpSpPr bwMode="auto">
            <a:xfrm>
              <a:off x="867" y="1880"/>
              <a:ext cx="328" cy="74"/>
              <a:chOff x="867" y="1880"/>
              <a:chExt cx="328" cy="74"/>
            </a:xfrm>
          </p:grpSpPr>
          <p:sp>
            <p:nvSpPr>
              <p:cNvPr id="31994" name="Line 79"/>
              <p:cNvSpPr>
                <a:spLocks noChangeShapeType="1"/>
              </p:cNvSpPr>
              <p:nvPr/>
            </p:nvSpPr>
            <p:spPr bwMode="auto">
              <a:xfrm flipH="1">
                <a:off x="867" y="1880"/>
                <a:ext cx="328" cy="6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95" name="Freeform 80"/>
              <p:cNvSpPr>
                <a:spLocks/>
              </p:cNvSpPr>
              <p:nvPr/>
            </p:nvSpPr>
            <p:spPr bwMode="auto">
              <a:xfrm>
                <a:off x="867" y="1920"/>
                <a:ext cx="34" cy="34"/>
              </a:xfrm>
              <a:custGeom>
                <a:avLst/>
                <a:gdLst>
                  <a:gd name="T0" fmla="*/ 9 w 104"/>
                  <a:gd name="T1" fmla="*/ 0 h 69"/>
                  <a:gd name="T2" fmla="*/ 0 w 104"/>
                  <a:gd name="T3" fmla="*/ 12 h 69"/>
                  <a:gd name="T4" fmla="*/ 11 w 104"/>
                  <a:gd name="T5" fmla="*/ 17 h 6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4" h="69">
                    <a:moveTo>
                      <a:pt x="87" y="0"/>
                    </a:moveTo>
                    <a:lnTo>
                      <a:pt x="0" y="48"/>
                    </a:lnTo>
                    <a:lnTo>
                      <a:pt x="104" y="69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26" name="Freeform 81"/>
            <p:cNvSpPr>
              <a:spLocks/>
            </p:cNvSpPr>
            <p:nvPr/>
          </p:nvSpPr>
          <p:spPr bwMode="auto">
            <a:xfrm>
              <a:off x="849" y="1933"/>
              <a:ext cx="21" cy="19"/>
            </a:xfrm>
            <a:custGeom>
              <a:avLst/>
              <a:gdLst>
                <a:gd name="T0" fmla="*/ 6 w 63"/>
                <a:gd name="T1" fmla="*/ 0 h 39"/>
                <a:gd name="T2" fmla="*/ 0 w 63"/>
                <a:gd name="T3" fmla="*/ 6 h 39"/>
                <a:gd name="T4" fmla="*/ 7 w 63"/>
                <a:gd name="T5" fmla="*/ 9 h 39"/>
                <a:gd name="T6" fmla="*/ 6 w 63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" h="39">
                  <a:moveTo>
                    <a:pt x="53" y="0"/>
                  </a:moveTo>
                  <a:lnTo>
                    <a:pt x="0" y="26"/>
                  </a:lnTo>
                  <a:lnTo>
                    <a:pt x="63" y="39"/>
                  </a:lnTo>
                  <a:lnTo>
                    <a:pt x="53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27" name="Group 82"/>
            <p:cNvGrpSpPr>
              <a:grpSpLocks/>
            </p:cNvGrpSpPr>
            <p:nvPr/>
          </p:nvGrpSpPr>
          <p:grpSpPr bwMode="auto">
            <a:xfrm>
              <a:off x="1195" y="1880"/>
              <a:ext cx="359" cy="76"/>
              <a:chOff x="1195" y="1880"/>
              <a:chExt cx="359" cy="76"/>
            </a:xfrm>
          </p:grpSpPr>
          <p:sp>
            <p:nvSpPr>
              <p:cNvPr id="31992" name="Line 83"/>
              <p:cNvSpPr>
                <a:spLocks noChangeShapeType="1"/>
              </p:cNvSpPr>
              <p:nvPr/>
            </p:nvSpPr>
            <p:spPr bwMode="auto">
              <a:xfrm>
                <a:off x="1195" y="1880"/>
                <a:ext cx="359" cy="6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93" name="Freeform 84"/>
              <p:cNvSpPr>
                <a:spLocks/>
              </p:cNvSpPr>
              <p:nvPr/>
            </p:nvSpPr>
            <p:spPr bwMode="auto">
              <a:xfrm>
                <a:off x="1519" y="1920"/>
                <a:ext cx="35" cy="36"/>
              </a:xfrm>
              <a:custGeom>
                <a:avLst/>
                <a:gdLst>
                  <a:gd name="T0" fmla="*/ 0 w 105"/>
                  <a:gd name="T1" fmla="*/ 18 h 71"/>
                  <a:gd name="T2" fmla="*/ 12 w 105"/>
                  <a:gd name="T3" fmla="*/ 12 h 71"/>
                  <a:gd name="T4" fmla="*/ 2 w 105"/>
                  <a:gd name="T5" fmla="*/ 0 h 7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5" h="71">
                    <a:moveTo>
                      <a:pt x="0" y="71"/>
                    </a:moveTo>
                    <a:lnTo>
                      <a:pt x="105" y="47"/>
                    </a:lnTo>
                    <a:lnTo>
                      <a:pt x="16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28" name="Freeform 85"/>
            <p:cNvSpPr>
              <a:spLocks/>
            </p:cNvSpPr>
            <p:nvPr/>
          </p:nvSpPr>
          <p:spPr bwMode="auto">
            <a:xfrm>
              <a:off x="1550" y="1933"/>
              <a:ext cx="21" cy="19"/>
            </a:xfrm>
            <a:custGeom>
              <a:avLst/>
              <a:gdLst>
                <a:gd name="T0" fmla="*/ 1 w 62"/>
                <a:gd name="T1" fmla="*/ 0 h 39"/>
                <a:gd name="T2" fmla="*/ 7 w 62"/>
                <a:gd name="T3" fmla="*/ 6 h 39"/>
                <a:gd name="T4" fmla="*/ 0 w 62"/>
                <a:gd name="T5" fmla="*/ 9 h 39"/>
                <a:gd name="T6" fmla="*/ 1 w 62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39">
                  <a:moveTo>
                    <a:pt x="7" y="0"/>
                  </a:moveTo>
                  <a:lnTo>
                    <a:pt x="62" y="26"/>
                  </a:lnTo>
                  <a:lnTo>
                    <a:pt x="0" y="39"/>
                  </a:lnTo>
                  <a:lnTo>
                    <a:pt x="7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29" name="Group 86"/>
            <p:cNvGrpSpPr>
              <a:grpSpLocks/>
            </p:cNvGrpSpPr>
            <p:nvPr/>
          </p:nvGrpSpPr>
          <p:grpSpPr bwMode="auto">
            <a:xfrm>
              <a:off x="867" y="2145"/>
              <a:ext cx="704" cy="79"/>
              <a:chOff x="867" y="2145"/>
              <a:chExt cx="704" cy="79"/>
            </a:xfrm>
          </p:grpSpPr>
          <p:sp>
            <p:nvSpPr>
              <p:cNvPr id="31990" name="Line 87"/>
              <p:cNvSpPr>
                <a:spLocks noChangeShapeType="1"/>
              </p:cNvSpPr>
              <p:nvPr/>
            </p:nvSpPr>
            <p:spPr bwMode="auto">
              <a:xfrm flipH="1">
                <a:off x="867" y="2145"/>
                <a:ext cx="704" cy="6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91" name="Freeform 88"/>
              <p:cNvSpPr>
                <a:spLocks/>
              </p:cNvSpPr>
              <p:nvPr/>
            </p:nvSpPr>
            <p:spPr bwMode="auto">
              <a:xfrm>
                <a:off x="867" y="2189"/>
                <a:ext cx="33" cy="35"/>
              </a:xfrm>
              <a:custGeom>
                <a:avLst/>
                <a:gdLst>
                  <a:gd name="T0" fmla="*/ 10 w 101"/>
                  <a:gd name="T1" fmla="*/ 0 h 70"/>
                  <a:gd name="T2" fmla="*/ 0 w 101"/>
                  <a:gd name="T3" fmla="*/ 11 h 70"/>
                  <a:gd name="T4" fmla="*/ 11 w 101"/>
                  <a:gd name="T5" fmla="*/ 18 h 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1" h="70">
                    <a:moveTo>
                      <a:pt x="93" y="0"/>
                    </a:moveTo>
                    <a:lnTo>
                      <a:pt x="0" y="42"/>
                    </a:lnTo>
                    <a:lnTo>
                      <a:pt x="101" y="7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30" name="Freeform 89"/>
            <p:cNvSpPr>
              <a:spLocks/>
            </p:cNvSpPr>
            <p:nvPr/>
          </p:nvSpPr>
          <p:spPr bwMode="auto">
            <a:xfrm>
              <a:off x="849" y="2200"/>
              <a:ext cx="20" cy="20"/>
            </a:xfrm>
            <a:custGeom>
              <a:avLst/>
              <a:gdLst>
                <a:gd name="T0" fmla="*/ 6 w 60"/>
                <a:gd name="T1" fmla="*/ 0 h 41"/>
                <a:gd name="T2" fmla="*/ 0 w 60"/>
                <a:gd name="T3" fmla="*/ 5 h 41"/>
                <a:gd name="T4" fmla="*/ 7 w 60"/>
                <a:gd name="T5" fmla="*/ 10 h 41"/>
                <a:gd name="T6" fmla="*/ 6 w 60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41">
                  <a:moveTo>
                    <a:pt x="55" y="0"/>
                  </a:moveTo>
                  <a:lnTo>
                    <a:pt x="0" y="21"/>
                  </a:lnTo>
                  <a:lnTo>
                    <a:pt x="60" y="41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31" name="Group 90"/>
            <p:cNvGrpSpPr>
              <a:grpSpLocks/>
            </p:cNvGrpSpPr>
            <p:nvPr/>
          </p:nvGrpSpPr>
          <p:grpSpPr bwMode="auto">
            <a:xfrm>
              <a:off x="849" y="2409"/>
              <a:ext cx="172" cy="67"/>
              <a:chOff x="849" y="2409"/>
              <a:chExt cx="172" cy="67"/>
            </a:xfrm>
          </p:grpSpPr>
          <p:sp>
            <p:nvSpPr>
              <p:cNvPr id="31988" name="Line 91"/>
              <p:cNvSpPr>
                <a:spLocks noChangeShapeType="1"/>
              </p:cNvSpPr>
              <p:nvPr/>
            </p:nvSpPr>
            <p:spPr bwMode="auto">
              <a:xfrm>
                <a:off x="849" y="2409"/>
                <a:ext cx="172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89" name="Freeform 92"/>
              <p:cNvSpPr>
                <a:spLocks/>
              </p:cNvSpPr>
              <p:nvPr/>
            </p:nvSpPr>
            <p:spPr bwMode="auto">
              <a:xfrm>
                <a:off x="985" y="2443"/>
                <a:ext cx="36" cy="33"/>
              </a:xfrm>
              <a:custGeom>
                <a:avLst/>
                <a:gdLst>
                  <a:gd name="T0" fmla="*/ 0 w 108"/>
                  <a:gd name="T1" fmla="*/ 16 h 67"/>
                  <a:gd name="T2" fmla="*/ 12 w 108"/>
                  <a:gd name="T3" fmla="*/ 13 h 67"/>
                  <a:gd name="T4" fmla="*/ 3 w 108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8" h="67">
                    <a:moveTo>
                      <a:pt x="0" y="67"/>
                    </a:moveTo>
                    <a:lnTo>
                      <a:pt x="108" y="55"/>
                    </a:lnTo>
                    <a:lnTo>
                      <a:pt x="3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32" name="Freeform 93"/>
            <p:cNvSpPr>
              <a:spLocks/>
            </p:cNvSpPr>
            <p:nvPr/>
          </p:nvSpPr>
          <p:spPr bwMode="auto">
            <a:xfrm>
              <a:off x="1016" y="2460"/>
              <a:ext cx="21" cy="19"/>
            </a:xfrm>
            <a:custGeom>
              <a:avLst/>
              <a:gdLst>
                <a:gd name="T0" fmla="*/ 2 w 63"/>
                <a:gd name="T1" fmla="*/ 0 h 39"/>
                <a:gd name="T2" fmla="*/ 7 w 63"/>
                <a:gd name="T3" fmla="*/ 7 h 39"/>
                <a:gd name="T4" fmla="*/ 0 w 63"/>
                <a:gd name="T5" fmla="*/ 9 h 39"/>
                <a:gd name="T6" fmla="*/ 2 w 63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" h="39">
                  <a:moveTo>
                    <a:pt x="18" y="0"/>
                  </a:moveTo>
                  <a:lnTo>
                    <a:pt x="63" y="31"/>
                  </a:lnTo>
                  <a:lnTo>
                    <a:pt x="0" y="39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33" name="Group 94"/>
            <p:cNvGrpSpPr>
              <a:grpSpLocks/>
            </p:cNvGrpSpPr>
            <p:nvPr/>
          </p:nvGrpSpPr>
          <p:grpSpPr bwMode="auto">
            <a:xfrm>
              <a:off x="677" y="2409"/>
              <a:ext cx="172" cy="67"/>
              <a:chOff x="677" y="2409"/>
              <a:chExt cx="172" cy="67"/>
            </a:xfrm>
          </p:grpSpPr>
          <p:sp>
            <p:nvSpPr>
              <p:cNvPr id="31986" name="Line 95"/>
              <p:cNvSpPr>
                <a:spLocks noChangeShapeType="1"/>
              </p:cNvSpPr>
              <p:nvPr/>
            </p:nvSpPr>
            <p:spPr bwMode="auto">
              <a:xfrm flipH="1">
                <a:off x="677" y="2409"/>
                <a:ext cx="172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87" name="Freeform 96"/>
              <p:cNvSpPr>
                <a:spLocks/>
              </p:cNvSpPr>
              <p:nvPr/>
            </p:nvSpPr>
            <p:spPr bwMode="auto">
              <a:xfrm>
                <a:off x="677" y="2443"/>
                <a:ext cx="36" cy="33"/>
              </a:xfrm>
              <a:custGeom>
                <a:avLst/>
                <a:gdLst>
                  <a:gd name="T0" fmla="*/ 9 w 108"/>
                  <a:gd name="T1" fmla="*/ 0 h 67"/>
                  <a:gd name="T2" fmla="*/ 0 w 108"/>
                  <a:gd name="T3" fmla="*/ 14 h 67"/>
                  <a:gd name="T4" fmla="*/ 12 w 108"/>
                  <a:gd name="T5" fmla="*/ 16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8" h="67">
                    <a:moveTo>
                      <a:pt x="77" y="0"/>
                    </a:moveTo>
                    <a:lnTo>
                      <a:pt x="0" y="56"/>
                    </a:lnTo>
                    <a:lnTo>
                      <a:pt x="108" y="67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34" name="Freeform 97"/>
            <p:cNvSpPr>
              <a:spLocks/>
            </p:cNvSpPr>
            <p:nvPr/>
          </p:nvSpPr>
          <p:spPr bwMode="auto">
            <a:xfrm>
              <a:off x="661" y="2460"/>
              <a:ext cx="21" cy="19"/>
            </a:xfrm>
            <a:custGeom>
              <a:avLst/>
              <a:gdLst>
                <a:gd name="T0" fmla="*/ 5 w 64"/>
                <a:gd name="T1" fmla="*/ 0 h 39"/>
                <a:gd name="T2" fmla="*/ 0 w 64"/>
                <a:gd name="T3" fmla="*/ 7 h 39"/>
                <a:gd name="T4" fmla="*/ 7 w 64"/>
                <a:gd name="T5" fmla="*/ 9 h 39"/>
                <a:gd name="T6" fmla="*/ 5 w 64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4" h="39">
                  <a:moveTo>
                    <a:pt x="45" y="0"/>
                  </a:moveTo>
                  <a:lnTo>
                    <a:pt x="0" y="31"/>
                  </a:lnTo>
                  <a:lnTo>
                    <a:pt x="64" y="39"/>
                  </a:lnTo>
                  <a:lnTo>
                    <a:pt x="45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35" name="Group 98"/>
            <p:cNvGrpSpPr>
              <a:grpSpLocks/>
            </p:cNvGrpSpPr>
            <p:nvPr/>
          </p:nvGrpSpPr>
          <p:grpSpPr bwMode="auto">
            <a:xfrm>
              <a:off x="1554" y="2145"/>
              <a:ext cx="33" cy="49"/>
              <a:chOff x="1554" y="2145"/>
              <a:chExt cx="33" cy="49"/>
            </a:xfrm>
          </p:grpSpPr>
          <p:sp>
            <p:nvSpPr>
              <p:cNvPr id="31984" name="Line 99"/>
              <p:cNvSpPr>
                <a:spLocks noChangeShapeType="1"/>
              </p:cNvSpPr>
              <p:nvPr/>
            </p:nvSpPr>
            <p:spPr bwMode="auto">
              <a:xfrm>
                <a:off x="1571" y="2145"/>
                <a:ext cx="1" cy="49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85" name="Freeform 100"/>
              <p:cNvSpPr>
                <a:spLocks/>
              </p:cNvSpPr>
              <p:nvPr/>
            </p:nvSpPr>
            <p:spPr bwMode="auto">
              <a:xfrm>
                <a:off x="1554" y="2158"/>
                <a:ext cx="33" cy="36"/>
              </a:xfrm>
              <a:custGeom>
                <a:avLst/>
                <a:gdLst>
                  <a:gd name="T0" fmla="*/ 0 w 97"/>
                  <a:gd name="T1" fmla="*/ 1 h 71"/>
                  <a:gd name="T2" fmla="*/ 6 w 97"/>
                  <a:gd name="T3" fmla="*/ 18 h 71"/>
                  <a:gd name="T4" fmla="*/ 11 w 97"/>
                  <a:gd name="T5" fmla="*/ 0 h 7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7" h="71">
                    <a:moveTo>
                      <a:pt x="0" y="1"/>
                    </a:moveTo>
                    <a:lnTo>
                      <a:pt x="51" y="71"/>
                    </a:lnTo>
                    <a:lnTo>
                      <a:pt x="97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36" name="Freeform 101"/>
            <p:cNvSpPr>
              <a:spLocks/>
            </p:cNvSpPr>
            <p:nvPr/>
          </p:nvSpPr>
          <p:spPr bwMode="auto">
            <a:xfrm>
              <a:off x="1561" y="2191"/>
              <a:ext cx="18" cy="20"/>
            </a:xfrm>
            <a:custGeom>
              <a:avLst/>
              <a:gdLst>
                <a:gd name="T0" fmla="*/ 0 w 55"/>
                <a:gd name="T1" fmla="*/ 0 h 40"/>
                <a:gd name="T2" fmla="*/ 3 w 55"/>
                <a:gd name="T3" fmla="*/ 10 h 40"/>
                <a:gd name="T4" fmla="*/ 6 w 55"/>
                <a:gd name="T5" fmla="*/ 0 h 40"/>
                <a:gd name="T6" fmla="*/ 0 w 55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5" h="40">
                  <a:moveTo>
                    <a:pt x="0" y="0"/>
                  </a:moveTo>
                  <a:lnTo>
                    <a:pt x="29" y="40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37" name="Group 102"/>
            <p:cNvGrpSpPr>
              <a:grpSpLocks/>
            </p:cNvGrpSpPr>
            <p:nvPr/>
          </p:nvGrpSpPr>
          <p:grpSpPr bwMode="auto">
            <a:xfrm>
              <a:off x="1571" y="2145"/>
              <a:ext cx="703" cy="80"/>
              <a:chOff x="1571" y="2145"/>
              <a:chExt cx="703" cy="80"/>
            </a:xfrm>
          </p:grpSpPr>
          <p:sp>
            <p:nvSpPr>
              <p:cNvPr id="31982" name="Line 103"/>
              <p:cNvSpPr>
                <a:spLocks noChangeShapeType="1"/>
              </p:cNvSpPr>
              <p:nvPr/>
            </p:nvSpPr>
            <p:spPr bwMode="auto">
              <a:xfrm>
                <a:off x="1571" y="2145"/>
                <a:ext cx="703" cy="6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83" name="Freeform 104"/>
              <p:cNvSpPr>
                <a:spLocks/>
              </p:cNvSpPr>
              <p:nvPr/>
            </p:nvSpPr>
            <p:spPr bwMode="auto">
              <a:xfrm>
                <a:off x="2240" y="2189"/>
                <a:ext cx="34" cy="36"/>
              </a:xfrm>
              <a:custGeom>
                <a:avLst/>
                <a:gdLst>
                  <a:gd name="T0" fmla="*/ 0 w 102"/>
                  <a:gd name="T1" fmla="*/ 19 h 70"/>
                  <a:gd name="T2" fmla="*/ 11 w 102"/>
                  <a:gd name="T3" fmla="*/ 11 h 70"/>
                  <a:gd name="T4" fmla="*/ 1 w 102"/>
                  <a:gd name="T5" fmla="*/ 0 h 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2" h="70">
                    <a:moveTo>
                      <a:pt x="0" y="70"/>
                    </a:moveTo>
                    <a:lnTo>
                      <a:pt x="102" y="41"/>
                    </a:lnTo>
                    <a:lnTo>
                      <a:pt x="9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38" name="Freeform 105"/>
            <p:cNvSpPr>
              <a:spLocks/>
            </p:cNvSpPr>
            <p:nvPr/>
          </p:nvSpPr>
          <p:spPr bwMode="auto">
            <a:xfrm>
              <a:off x="2272" y="2200"/>
              <a:ext cx="20" cy="20"/>
            </a:xfrm>
            <a:custGeom>
              <a:avLst/>
              <a:gdLst>
                <a:gd name="T0" fmla="*/ 0 w 60"/>
                <a:gd name="T1" fmla="*/ 0 h 41"/>
                <a:gd name="T2" fmla="*/ 7 w 60"/>
                <a:gd name="T3" fmla="*/ 5 h 41"/>
                <a:gd name="T4" fmla="*/ 0 w 60"/>
                <a:gd name="T5" fmla="*/ 10 h 41"/>
                <a:gd name="T6" fmla="*/ 0 w 60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41">
                  <a:moveTo>
                    <a:pt x="4" y="0"/>
                  </a:moveTo>
                  <a:lnTo>
                    <a:pt x="60" y="21"/>
                  </a:lnTo>
                  <a:lnTo>
                    <a:pt x="0" y="41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939" name="Rectangle 106"/>
            <p:cNvSpPr>
              <a:spLocks noChangeArrowheads="1"/>
            </p:cNvSpPr>
            <p:nvPr/>
          </p:nvSpPr>
          <p:spPr bwMode="auto">
            <a:xfrm>
              <a:off x="2324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0" name="Rectangle 107"/>
            <p:cNvSpPr>
              <a:spLocks noChangeArrowheads="1"/>
            </p:cNvSpPr>
            <p:nvPr/>
          </p:nvSpPr>
          <p:spPr bwMode="auto">
            <a:xfrm>
              <a:off x="2464" y="2547"/>
              <a:ext cx="37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1" name="Rectangle 108"/>
            <p:cNvSpPr>
              <a:spLocks noChangeArrowheads="1"/>
            </p:cNvSpPr>
            <p:nvPr/>
          </p:nvSpPr>
          <p:spPr bwMode="auto">
            <a:xfrm>
              <a:off x="2464" y="2551"/>
              <a:ext cx="10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G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42" name="Rectangle 109"/>
            <p:cNvSpPr>
              <a:spLocks noChangeArrowheads="1"/>
            </p:cNvSpPr>
            <p:nvPr/>
          </p:nvSpPr>
          <p:spPr bwMode="auto">
            <a:xfrm>
              <a:off x="1225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3" name="Rectangle 110"/>
            <p:cNvSpPr>
              <a:spLocks noChangeArrowheads="1"/>
            </p:cNvSpPr>
            <p:nvPr/>
          </p:nvSpPr>
          <p:spPr bwMode="auto">
            <a:xfrm>
              <a:off x="1367" y="2547"/>
              <a:ext cx="34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4" name="Rectangle 111"/>
            <p:cNvSpPr>
              <a:spLocks noChangeArrowheads="1"/>
            </p:cNvSpPr>
            <p:nvPr/>
          </p:nvSpPr>
          <p:spPr bwMode="auto">
            <a:xfrm>
              <a:off x="1367" y="2551"/>
              <a:ext cx="10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C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45" name="Rectangle 112"/>
            <p:cNvSpPr>
              <a:spLocks noChangeArrowheads="1"/>
            </p:cNvSpPr>
            <p:nvPr/>
          </p:nvSpPr>
          <p:spPr bwMode="auto">
            <a:xfrm>
              <a:off x="1602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6" name="Rectangle 113"/>
            <p:cNvSpPr>
              <a:spLocks noChangeArrowheads="1"/>
            </p:cNvSpPr>
            <p:nvPr/>
          </p:nvSpPr>
          <p:spPr bwMode="auto">
            <a:xfrm>
              <a:off x="1745" y="2547"/>
              <a:ext cx="30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7" name="Rectangle 114"/>
            <p:cNvSpPr>
              <a:spLocks noChangeArrowheads="1"/>
            </p:cNvSpPr>
            <p:nvPr/>
          </p:nvSpPr>
          <p:spPr bwMode="auto">
            <a:xfrm>
              <a:off x="1745" y="2551"/>
              <a:ext cx="8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F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48" name="Rectangle 115"/>
            <p:cNvSpPr>
              <a:spLocks noChangeArrowheads="1"/>
            </p:cNvSpPr>
            <p:nvPr/>
          </p:nvSpPr>
          <p:spPr bwMode="auto">
            <a:xfrm>
              <a:off x="1947" y="2475"/>
              <a:ext cx="314" cy="2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49" name="Rectangle 116"/>
            <p:cNvSpPr>
              <a:spLocks noChangeArrowheads="1"/>
            </p:cNvSpPr>
            <p:nvPr/>
          </p:nvSpPr>
          <p:spPr bwMode="auto">
            <a:xfrm>
              <a:off x="2089" y="2547"/>
              <a:ext cx="34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50" name="Rectangle 117"/>
            <p:cNvSpPr>
              <a:spLocks noChangeArrowheads="1"/>
            </p:cNvSpPr>
            <p:nvPr/>
          </p:nvSpPr>
          <p:spPr bwMode="auto">
            <a:xfrm>
              <a:off x="2090" y="2551"/>
              <a:ext cx="10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D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951" name="Rectangle 118"/>
            <p:cNvSpPr>
              <a:spLocks noChangeArrowheads="1"/>
            </p:cNvSpPr>
            <p:nvPr/>
          </p:nvSpPr>
          <p:spPr bwMode="auto">
            <a:xfrm>
              <a:off x="1414" y="2775"/>
              <a:ext cx="314" cy="198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52" name="Rectangle 119"/>
            <p:cNvSpPr>
              <a:spLocks noChangeArrowheads="1"/>
            </p:cNvSpPr>
            <p:nvPr/>
          </p:nvSpPr>
          <p:spPr bwMode="auto">
            <a:xfrm>
              <a:off x="1555" y="2845"/>
              <a:ext cx="34" cy="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53" name="Rectangle 120"/>
            <p:cNvSpPr>
              <a:spLocks noChangeArrowheads="1"/>
            </p:cNvSpPr>
            <p:nvPr/>
          </p:nvSpPr>
          <p:spPr bwMode="auto">
            <a:xfrm>
              <a:off x="1554" y="2850"/>
              <a:ext cx="10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latin typeface="Arial" pitchFamily="34" charset="0"/>
                  <a:ea typeface="新細明體" pitchFamily="18" charset="-120"/>
                </a:rPr>
                <a:t>H</a:t>
              </a:r>
              <a:endParaRPr lang="en-US" altLang="zh-TW" sz="2500">
                <a:ea typeface="新細明體" pitchFamily="18" charset="-120"/>
              </a:endParaRPr>
            </a:p>
          </p:txBody>
        </p:sp>
        <p:grpSp>
          <p:nvGrpSpPr>
            <p:cNvPr id="31954" name="Group 121"/>
            <p:cNvGrpSpPr>
              <a:grpSpLocks/>
            </p:cNvGrpSpPr>
            <p:nvPr/>
          </p:nvGrpSpPr>
          <p:grpSpPr bwMode="auto">
            <a:xfrm>
              <a:off x="1587" y="2674"/>
              <a:ext cx="893" cy="113"/>
              <a:chOff x="1587" y="2674"/>
              <a:chExt cx="893" cy="113"/>
            </a:xfrm>
          </p:grpSpPr>
          <p:sp>
            <p:nvSpPr>
              <p:cNvPr id="31980" name="Line 122"/>
              <p:cNvSpPr>
                <a:spLocks noChangeShapeType="1"/>
              </p:cNvSpPr>
              <p:nvPr/>
            </p:nvSpPr>
            <p:spPr bwMode="auto">
              <a:xfrm flipH="1">
                <a:off x="1587" y="2674"/>
                <a:ext cx="893" cy="99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81" name="Freeform 123"/>
              <p:cNvSpPr>
                <a:spLocks/>
              </p:cNvSpPr>
              <p:nvPr/>
            </p:nvSpPr>
            <p:spPr bwMode="auto">
              <a:xfrm>
                <a:off x="1587" y="2752"/>
                <a:ext cx="34" cy="35"/>
              </a:xfrm>
              <a:custGeom>
                <a:avLst/>
                <a:gdLst>
                  <a:gd name="T0" fmla="*/ 10 w 102"/>
                  <a:gd name="T1" fmla="*/ 0 h 70"/>
                  <a:gd name="T2" fmla="*/ 0 w 102"/>
                  <a:gd name="T3" fmla="*/ 11 h 70"/>
                  <a:gd name="T4" fmla="*/ 11 w 102"/>
                  <a:gd name="T5" fmla="*/ 18 h 7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2" h="70">
                    <a:moveTo>
                      <a:pt x="92" y="0"/>
                    </a:moveTo>
                    <a:lnTo>
                      <a:pt x="0" y="43"/>
                    </a:lnTo>
                    <a:lnTo>
                      <a:pt x="102" y="7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55" name="Freeform 124"/>
            <p:cNvSpPr>
              <a:spLocks/>
            </p:cNvSpPr>
            <p:nvPr/>
          </p:nvSpPr>
          <p:spPr bwMode="auto">
            <a:xfrm>
              <a:off x="1571" y="2762"/>
              <a:ext cx="20" cy="20"/>
            </a:xfrm>
            <a:custGeom>
              <a:avLst/>
              <a:gdLst>
                <a:gd name="T0" fmla="*/ 6 w 60"/>
                <a:gd name="T1" fmla="*/ 0 h 40"/>
                <a:gd name="T2" fmla="*/ 0 w 60"/>
                <a:gd name="T3" fmla="*/ 7 h 40"/>
                <a:gd name="T4" fmla="*/ 7 w 60"/>
                <a:gd name="T5" fmla="*/ 10 h 40"/>
                <a:gd name="T6" fmla="*/ 6 w 60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40">
                  <a:moveTo>
                    <a:pt x="53" y="0"/>
                  </a:moveTo>
                  <a:lnTo>
                    <a:pt x="0" y="25"/>
                  </a:lnTo>
                  <a:lnTo>
                    <a:pt x="60" y="40"/>
                  </a:lnTo>
                  <a:lnTo>
                    <a:pt x="53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56" name="Group 125"/>
            <p:cNvGrpSpPr>
              <a:grpSpLocks/>
            </p:cNvGrpSpPr>
            <p:nvPr/>
          </p:nvGrpSpPr>
          <p:grpSpPr bwMode="auto">
            <a:xfrm>
              <a:off x="1586" y="2674"/>
              <a:ext cx="173" cy="93"/>
              <a:chOff x="1586" y="2674"/>
              <a:chExt cx="173" cy="93"/>
            </a:xfrm>
          </p:grpSpPr>
          <p:sp>
            <p:nvSpPr>
              <p:cNvPr id="31978" name="Line 126"/>
              <p:cNvSpPr>
                <a:spLocks noChangeShapeType="1"/>
              </p:cNvSpPr>
              <p:nvPr/>
            </p:nvSpPr>
            <p:spPr bwMode="auto">
              <a:xfrm flipH="1">
                <a:off x="1586" y="2674"/>
                <a:ext cx="173" cy="9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79" name="Freeform 127"/>
              <p:cNvSpPr>
                <a:spLocks/>
              </p:cNvSpPr>
              <p:nvPr/>
            </p:nvSpPr>
            <p:spPr bwMode="auto">
              <a:xfrm>
                <a:off x="1586" y="2735"/>
                <a:ext cx="36" cy="32"/>
              </a:xfrm>
              <a:custGeom>
                <a:avLst/>
                <a:gdLst>
                  <a:gd name="T0" fmla="*/ 7 w 110"/>
                  <a:gd name="T1" fmla="*/ 0 h 64"/>
                  <a:gd name="T2" fmla="*/ 0 w 110"/>
                  <a:gd name="T3" fmla="*/ 16 h 64"/>
                  <a:gd name="T4" fmla="*/ 12 w 110"/>
                  <a:gd name="T5" fmla="*/ 16 h 6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0" h="64">
                    <a:moveTo>
                      <a:pt x="67" y="0"/>
                    </a:moveTo>
                    <a:lnTo>
                      <a:pt x="0" y="63"/>
                    </a:lnTo>
                    <a:lnTo>
                      <a:pt x="110" y="64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57" name="Freeform 128"/>
            <p:cNvSpPr>
              <a:spLocks/>
            </p:cNvSpPr>
            <p:nvPr/>
          </p:nvSpPr>
          <p:spPr bwMode="auto">
            <a:xfrm>
              <a:off x="1571" y="2756"/>
              <a:ext cx="21" cy="19"/>
            </a:xfrm>
            <a:custGeom>
              <a:avLst/>
              <a:gdLst>
                <a:gd name="T0" fmla="*/ 4 w 63"/>
                <a:gd name="T1" fmla="*/ 0 h 38"/>
                <a:gd name="T2" fmla="*/ 0 w 63"/>
                <a:gd name="T3" fmla="*/ 10 h 38"/>
                <a:gd name="T4" fmla="*/ 7 w 63"/>
                <a:gd name="T5" fmla="*/ 10 h 38"/>
                <a:gd name="T6" fmla="*/ 4 w 63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" h="38">
                  <a:moveTo>
                    <a:pt x="38" y="0"/>
                  </a:moveTo>
                  <a:lnTo>
                    <a:pt x="0" y="38"/>
                  </a:lnTo>
                  <a:lnTo>
                    <a:pt x="63" y="38"/>
                  </a:lnTo>
                  <a:lnTo>
                    <a:pt x="38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58" name="Group 129"/>
            <p:cNvGrpSpPr>
              <a:grpSpLocks/>
            </p:cNvGrpSpPr>
            <p:nvPr/>
          </p:nvGrpSpPr>
          <p:grpSpPr bwMode="auto">
            <a:xfrm>
              <a:off x="1037" y="2674"/>
              <a:ext cx="517" cy="110"/>
              <a:chOff x="1037" y="2674"/>
              <a:chExt cx="517" cy="110"/>
            </a:xfrm>
          </p:grpSpPr>
          <p:sp>
            <p:nvSpPr>
              <p:cNvPr id="31976" name="Line 130"/>
              <p:cNvSpPr>
                <a:spLocks noChangeShapeType="1"/>
              </p:cNvSpPr>
              <p:nvPr/>
            </p:nvSpPr>
            <p:spPr bwMode="auto">
              <a:xfrm>
                <a:off x="1037" y="2674"/>
                <a:ext cx="517" cy="9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77" name="Freeform 131"/>
              <p:cNvSpPr>
                <a:spLocks/>
              </p:cNvSpPr>
              <p:nvPr/>
            </p:nvSpPr>
            <p:spPr bwMode="auto">
              <a:xfrm>
                <a:off x="1519" y="2749"/>
                <a:ext cx="35" cy="35"/>
              </a:xfrm>
              <a:custGeom>
                <a:avLst/>
                <a:gdLst>
                  <a:gd name="T0" fmla="*/ 0 w 105"/>
                  <a:gd name="T1" fmla="*/ 17 h 71"/>
                  <a:gd name="T2" fmla="*/ 12 w 105"/>
                  <a:gd name="T3" fmla="*/ 11 h 71"/>
                  <a:gd name="T4" fmla="*/ 2 w 105"/>
                  <a:gd name="T5" fmla="*/ 0 h 7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5" h="71">
                    <a:moveTo>
                      <a:pt x="0" y="71"/>
                    </a:moveTo>
                    <a:lnTo>
                      <a:pt x="105" y="47"/>
                    </a:lnTo>
                    <a:lnTo>
                      <a:pt x="16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59" name="Freeform 132"/>
            <p:cNvSpPr>
              <a:spLocks/>
            </p:cNvSpPr>
            <p:nvPr/>
          </p:nvSpPr>
          <p:spPr bwMode="auto">
            <a:xfrm>
              <a:off x="1550" y="2761"/>
              <a:ext cx="21" cy="20"/>
            </a:xfrm>
            <a:custGeom>
              <a:avLst/>
              <a:gdLst>
                <a:gd name="T0" fmla="*/ 1 w 62"/>
                <a:gd name="T1" fmla="*/ 0 h 42"/>
                <a:gd name="T2" fmla="*/ 7 w 62"/>
                <a:gd name="T3" fmla="*/ 7 h 42"/>
                <a:gd name="T4" fmla="*/ 0 w 62"/>
                <a:gd name="T5" fmla="*/ 10 h 42"/>
                <a:gd name="T6" fmla="*/ 1 w 62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42">
                  <a:moveTo>
                    <a:pt x="11" y="0"/>
                  </a:moveTo>
                  <a:lnTo>
                    <a:pt x="62" y="29"/>
                  </a:lnTo>
                  <a:lnTo>
                    <a:pt x="0" y="4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60" name="Group 133"/>
            <p:cNvGrpSpPr>
              <a:grpSpLocks/>
            </p:cNvGrpSpPr>
            <p:nvPr/>
          </p:nvGrpSpPr>
          <p:grpSpPr bwMode="auto">
            <a:xfrm>
              <a:off x="1399" y="2409"/>
              <a:ext cx="172" cy="67"/>
              <a:chOff x="1399" y="2409"/>
              <a:chExt cx="172" cy="67"/>
            </a:xfrm>
          </p:grpSpPr>
          <p:sp>
            <p:nvSpPr>
              <p:cNvPr id="31974" name="Line 134"/>
              <p:cNvSpPr>
                <a:spLocks noChangeShapeType="1"/>
              </p:cNvSpPr>
              <p:nvPr/>
            </p:nvSpPr>
            <p:spPr bwMode="auto">
              <a:xfrm flipH="1">
                <a:off x="1399" y="2409"/>
                <a:ext cx="172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75" name="Freeform 135"/>
              <p:cNvSpPr>
                <a:spLocks/>
              </p:cNvSpPr>
              <p:nvPr/>
            </p:nvSpPr>
            <p:spPr bwMode="auto">
              <a:xfrm>
                <a:off x="1399" y="2443"/>
                <a:ext cx="36" cy="33"/>
              </a:xfrm>
              <a:custGeom>
                <a:avLst/>
                <a:gdLst>
                  <a:gd name="T0" fmla="*/ 9 w 108"/>
                  <a:gd name="T1" fmla="*/ 0 h 67"/>
                  <a:gd name="T2" fmla="*/ 0 w 108"/>
                  <a:gd name="T3" fmla="*/ 14 h 67"/>
                  <a:gd name="T4" fmla="*/ 12 w 108"/>
                  <a:gd name="T5" fmla="*/ 16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8" h="67">
                    <a:moveTo>
                      <a:pt x="77" y="0"/>
                    </a:moveTo>
                    <a:lnTo>
                      <a:pt x="0" y="56"/>
                    </a:lnTo>
                    <a:lnTo>
                      <a:pt x="108" y="67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61" name="Freeform 136"/>
            <p:cNvSpPr>
              <a:spLocks/>
            </p:cNvSpPr>
            <p:nvPr/>
          </p:nvSpPr>
          <p:spPr bwMode="auto">
            <a:xfrm>
              <a:off x="1383" y="2460"/>
              <a:ext cx="21" cy="19"/>
            </a:xfrm>
            <a:custGeom>
              <a:avLst/>
              <a:gdLst>
                <a:gd name="T0" fmla="*/ 5 w 62"/>
                <a:gd name="T1" fmla="*/ 0 h 39"/>
                <a:gd name="T2" fmla="*/ 0 w 62"/>
                <a:gd name="T3" fmla="*/ 7 h 39"/>
                <a:gd name="T4" fmla="*/ 7 w 62"/>
                <a:gd name="T5" fmla="*/ 9 h 39"/>
                <a:gd name="T6" fmla="*/ 5 w 62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39">
                  <a:moveTo>
                    <a:pt x="43" y="0"/>
                  </a:moveTo>
                  <a:lnTo>
                    <a:pt x="0" y="31"/>
                  </a:lnTo>
                  <a:lnTo>
                    <a:pt x="62" y="39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62" name="Group 137"/>
            <p:cNvGrpSpPr>
              <a:grpSpLocks/>
            </p:cNvGrpSpPr>
            <p:nvPr/>
          </p:nvGrpSpPr>
          <p:grpSpPr bwMode="auto">
            <a:xfrm>
              <a:off x="1571" y="2409"/>
              <a:ext cx="172" cy="67"/>
              <a:chOff x="1571" y="2409"/>
              <a:chExt cx="172" cy="67"/>
            </a:xfrm>
          </p:grpSpPr>
          <p:sp>
            <p:nvSpPr>
              <p:cNvPr id="31972" name="Line 138"/>
              <p:cNvSpPr>
                <a:spLocks noChangeShapeType="1"/>
              </p:cNvSpPr>
              <p:nvPr/>
            </p:nvSpPr>
            <p:spPr bwMode="auto">
              <a:xfrm>
                <a:off x="1571" y="2409"/>
                <a:ext cx="172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73" name="Freeform 139"/>
              <p:cNvSpPr>
                <a:spLocks/>
              </p:cNvSpPr>
              <p:nvPr/>
            </p:nvSpPr>
            <p:spPr bwMode="auto">
              <a:xfrm>
                <a:off x="1707" y="2443"/>
                <a:ext cx="36" cy="33"/>
              </a:xfrm>
              <a:custGeom>
                <a:avLst/>
                <a:gdLst>
                  <a:gd name="T0" fmla="*/ 0 w 108"/>
                  <a:gd name="T1" fmla="*/ 16 h 67"/>
                  <a:gd name="T2" fmla="*/ 12 w 108"/>
                  <a:gd name="T3" fmla="*/ 13 h 67"/>
                  <a:gd name="T4" fmla="*/ 3 w 108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8" h="67">
                    <a:moveTo>
                      <a:pt x="0" y="67"/>
                    </a:moveTo>
                    <a:lnTo>
                      <a:pt x="108" y="55"/>
                    </a:lnTo>
                    <a:lnTo>
                      <a:pt x="3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63" name="Freeform 140"/>
            <p:cNvSpPr>
              <a:spLocks/>
            </p:cNvSpPr>
            <p:nvPr/>
          </p:nvSpPr>
          <p:spPr bwMode="auto">
            <a:xfrm>
              <a:off x="1737" y="2460"/>
              <a:ext cx="22" cy="19"/>
            </a:xfrm>
            <a:custGeom>
              <a:avLst/>
              <a:gdLst>
                <a:gd name="T0" fmla="*/ 2 w 67"/>
                <a:gd name="T1" fmla="*/ 0 h 39"/>
                <a:gd name="T2" fmla="*/ 7 w 67"/>
                <a:gd name="T3" fmla="*/ 7 h 39"/>
                <a:gd name="T4" fmla="*/ 0 w 67"/>
                <a:gd name="T5" fmla="*/ 9 h 39"/>
                <a:gd name="T6" fmla="*/ 2 w 67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">
                  <a:moveTo>
                    <a:pt x="19" y="0"/>
                  </a:moveTo>
                  <a:lnTo>
                    <a:pt x="67" y="31"/>
                  </a:lnTo>
                  <a:lnTo>
                    <a:pt x="0" y="39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64" name="Group 141"/>
            <p:cNvGrpSpPr>
              <a:grpSpLocks/>
            </p:cNvGrpSpPr>
            <p:nvPr/>
          </p:nvGrpSpPr>
          <p:grpSpPr bwMode="auto">
            <a:xfrm>
              <a:off x="2119" y="2409"/>
              <a:ext cx="173" cy="67"/>
              <a:chOff x="2119" y="2409"/>
              <a:chExt cx="173" cy="67"/>
            </a:xfrm>
          </p:grpSpPr>
          <p:sp>
            <p:nvSpPr>
              <p:cNvPr id="31970" name="Line 142"/>
              <p:cNvSpPr>
                <a:spLocks noChangeShapeType="1"/>
              </p:cNvSpPr>
              <p:nvPr/>
            </p:nvSpPr>
            <p:spPr bwMode="auto">
              <a:xfrm flipH="1">
                <a:off x="2119" y="2409"/>
                <a:ext cx="173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71" name="Freeform 143"/>
              <p:cNvSpPr>
                <a:spLocks/>
              </p:cNvSpPr>
              <p:nvPr/>
            </p:nvSpPr>
            <p:spPr bwMode="auto">
              <a:xfrm>
                <a:off x="2119" y="2443"/>
                <a:ext cx="36" cy="33"/>
              </a:xfrm>
              <a:custGeom>
                <a:avLst/>
                <a:gdLst>
                  <a:gd name="T0" fmla="*/ 9 w 107"/>
                  <a:gd name="T1" fmla="*/ 0 h 67"/>
                  <a:gd name="T2" fmla="*/ 0 w 107"/>
                  <a:gd name="T3" fmla="*/ 14 h 67"/>
                  <a:gd name="T4" fmla="*/ 12 w 107"/>
                  <a:gd name="T5" fmla="*/ 16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7" h="67">
                    <a:moveTo>
                      <a:pt x="77" y="0"/>
                    </a:moveTo>
                    <a:lnTo>
                      <a:pt x="0" y="56"/>
                    </a:lnTo>
                    <a:lnTo>
                      <a:pt x="107" y="67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65" name="Freeform 144"/>
            <p:cNvSpPr>
              <a:spLocks/>
            </p:cNvSpPr>
            <p:nvPr/>
          </p:nvSpPr>
          <p:spPr bwMode="auto">
            <a:xfrm>
              <a:off x="2103" y="2460"/>
              <a:ext cx="21" cy="19"/>
            </a:xfrm>
            <a:custGeom>
              <a:avLst/>
              <a:gdLst>
                <a:gd name="T0" fmla="*/ 5 w 62"/>
                <a:gd name="T1" fmla="*/ 0 h 39"/>
                <a:gd name="T2" fmla="*/ 0 w 62"/>
                <a:gd name="T3" fmla="*/ 7 h 39"/>
                <a:gd name="T4" fmla="*/ 7 w 62"/>
                <a:gd name="T5" fmla="*/ 9 h 39"/>
                <a:gd name="T6" fmla="*/ 5 w 62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39">
                  <a:moveTo>
                    <a:pt x="45" y="0"/>
                  </a:moveTo>
                  <a:lnTo>
                    <a:pt x="0" y="31"/>
                  </a:lnTo>
                  <a:lnTo>
                    <a:pt x="62" y="39"/>
                  </a:lnTo>
                  <a:lnTo>
                    <a:pt x="45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966" name="Group 145"/>
            <p:cNvGrpSpPr>
              <a:grpSpLocks/>
            </p:cNvGrpSpPr>
            <p:nvPr/>
          </p:nvGrpSpPr>
          <p:grpSpPr bwMode="auto">
            <a:xfrm>
              <a:off x="2292" y="2409"/>
              <a:ext cx="172" cy="67"/>
              <a:chOff x="2292" y="2409"/>
              <a:chExt cx="172" cy="67"/>
            </a:xfrm>
          </p:grpSpPr>
          <p:sp>
            <p:nvSpPr>
              <p:cNvPr id="31968" name="Line 146"/>
              <p:cNvSpPr>
                <a:spLocks noChangeShapeType="1"/>
              </p:cNvSpPr>
              <p:nvPr/>
            </p:nvSpPr>
            <p:spPr bwMode="auto">
              <a:xfrm>
                <a:off x="2292" y="2409"/>
                <a:ext cx="172" cy="6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969" name="Freeform 147"/>
              <p:cNvSpPr>
                <a:spLocks/>
              </p:cNvSpPr>
              <p:nvPr/>
            </p:nvSpPr>
            <p:spPr bwMode="auto">
              <a:xfrm>
                <a:off x="2428" y="2443"/>
                <a:ext cx="36" cy="33"/>
              </a:xfrm>
              <a:custGeom>
                <a:avLst/>
                <a:gdLst>
                  <a:gd name="T0" fmla="*/ 0 w 107"/>
                  <a:gd name="T1" fmla="*/ 16 h 67"/>
                  <a:gd name="T2" fmla="*/ 12 w 107"/>
                  <a:gd name="T3" fmla="*/ 13 h 67"/>
                  <a:gd name="T4" fmla="*/ 3 w 107"/>
                  <a:gd name="T5" fmla="*/ 0 h 6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7" h="67">
                    <a:moveTo>
                      <a:pt x="0" y="67"/>
                    </a:moveTo>
                    <a:lnTo>
                      <a:pt x="107" y="55"/>
                    </a:lnTo>
                    <a:lnTo>
                      <a:pt x="30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67" name="Freeform 148"/>
            <p:cNvSpPr>
              <a:spLocks/>
            </p:cNvSpPr>
            <p:nvPr/>
          </p:nvSpPr>
          <p:spPr bwMode="auto">
            <a:xfrm>
              <a:off x="2458" y="2460"/>
              <a:ext cx="22" cy="19"/>
            </a:xfrm>
            <a:custGeom>
              <a:avLst/>
              <a:gdLst>
                <a:gd name="T0" fmla="*/ 2 w 64"/>
                <a:gd name="T1" fmla="*/ 0 h 39"/>
                <a:gd name="T2" fmla="*/ 8 w 64"/>
                <a:gd name="T3" fmla="*/ 7 h 39"/>
                <a:gd name="T4" fmla="*/ 0 w 64"/>
                <a:gd name="T5" fmla="*/ 9 h 39"/>
                <a:gd name="T6" fmla="*/ 2 w 64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4" h="39">
                  <a:moveTo>
                    <a:pt x="19" y="0"/>
                  </a:moveTo>
                  <a:lnTo>
                    <a:pt x="64" y="31"/>
                  </a:lnTo>
                  <a:lnTo>
                    <a:pt x="0" y="39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63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1763" name="Group 287"/>
          <p:cNvGrpSpPr>
            <a:grpSpLocks/>
          </p:cNvGrpSpPr>
          <p:nvPr/>
        </p:nvGrpSpPr>
        <p:grpSpPr bwMode="auto">
          <a:xfrm>
            <a:off x="3733800" y="966895"/>
            <a:ext cx="2461975" cy="2275840"/>
            <a:chOff x="2240" y="571"/>
            <a:chExt cx="1477" cy="1344"/>
          </a:xfrm>
        </p:grpSpPr>
        <p:sp>
          <p:nvSpPr>
            <p:cNvPr id="31869" name="Rectangle 150"/>
            <p:cNvSpPr>
              <a:spLocks noChangeArrowheads="1"/>
            </p:cNvSpPr>
            <p:nvPr/>
          </p:nvSpPr>
          <p:spPr bwMode="auto">
            <a:xfrm>
              <a:off x="2683" y="571"/>
              <a:ext cx="493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70" name="Rectangle 151"/>
            <p:cNvSpPr>
              <a:spLocks noChangeArrowheads="1"/>
            </p:cNvSpPr>
            <p:nvPr/>
          </p:nvSpPr>
          <p:spPr bwMode="auto">
            <a:xfrm>
              <a:off x="2800" y="598"/>
              <a:ext cx="32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Class - 1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1" name="Rectangle 152"/>
            <p:cNvSpPr>
              <a:spLocks noChangeArrowheads="1"/>
            </p:cNvSpPr>
            <p:nvPr/>
          </p:nvSpPr>
          <p:spPr bwMode="auto">
            <a:xfrm>
              <a:off x="2824" y="692"/>
              <a:ext cx="26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attrib 1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2" name="Rectangle 153"/>
            <p:cNvSpPr>
              <a:spLocks noChangeArrowheads="1"/>
            </p:cNvSpPr>
            <p:nvPr/>
          </p:nvSpPr>
          <p:spPr bwMode="auto">
            <a:xfrm>
              <a:off x="2824" y="787"/>
              <a:ext cx="26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attrib 2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3" name="Line 154"/>
            <p:cNvSpPr>
              <a:spLocks noChangeShapeType="1"/>
            </p:cNvSpPr>
            <p:nvPr/>
          </p:nvSpPr>
          <p:spPr bwMode="auto">
            <a:xfrm>
              <a:off x="2683" y="676"/>
              <a:ext cx="4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74" name="Line 155"/>
            <p:cNvSpPr>
              <a:spLocks noChangeShapeType="1"/>
            </p:cNvSpPr>
            <p:nvPr/>
          </p:nvSpPr>
          <p:spPr bwMode="auto">
            <a:xfrm>
              <a:off x="2683" y="887"/>
              <a:ext cx="4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75" name="Rectangle 156"/>
            <p:cNvSpPr>
              <a:spLocks noChangeArrowheads="1"/>
            </p:cNvSpPr>
            <p:nvPr/>
          </p:nvSpPr>
          <p:spPr bwMode="auto">
            <a:xfrm>
              <a:off x="2240" y="1200"/>
              <a:ext cx="493" cy="38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76" name="Rectangle 157"/>
            <p:cNvSpPr>
              <a:spLocks noChangeArrowheads="1"/>
            </p:cNvSpPr>
            <p:nvPr/>
          </p:nvSpPr>
          <p:spPr bwMode="auto">
            <a:xfrm>
              <a:off x="2357" y="1228"/>
              <a:ext cx="32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Class - 2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7" name="Rectangle 158"/>
            <p:cNvSpPr>
              <a:spLocks noChangeArrowheads="1"/>
            </p:cNvSpPr>
            <p:nvPr/>
          </p:nvSpPr>
          <p:spPr bwMode="auto">
            <a:xfrm>
              <a:off x="2381" y="1322"/>
              <a:ext cx="26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attrib 1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8" name="Rectangle 159"/>
            <p:cNvSpPr>
              <a:spLocks noChangeArrowheads="1"/>
            </p:cNvSpPr>
            <p:nvPr/>
          </p:nvSpPr>
          <p:spPr bwMode="auto">
            <a:xfrm>
              <a:off x="2381" y="1416"/>
              <a:ext cx="26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attrib 2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79" name="Line 160"/>
            <p:cNvSpPr>
              <a:spLocks noChangeShapeType="1"/>
            </p:cNvSpPr>
            <p:nvPr/>
          </p:nvSpPr>
          <p:spPr bwMode="auto">
            <a:xfrm>
              <a:off x="2240" y="1306"/>
              <a:ext cx="4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0" name="Line 161"/>
            <p:cNvSpPr>
              <a:spLocks noChangeShapeType="1"/>
            </p:cNvSpPr>
            <p:nvPr/>
          </p:nvSpPr>
          <p:spPr bwMode="auto">
            <a:xfrm>
              <a:off x="2240" y="1517"/>
              <a:ext cx="4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1" name="Rectangle 162"/>
            <p:cNvSpPr>
              <a:spLocks noChangeArrowheads="1"/>
            </p:cNvSpPr>
            <p:nvPr/>
          </p:nvSpPr>
          <p:spPr bwMode="auto">
            <a:xfrm>
              <a:off x="3224" y="1200"/>
              <a:ext cx="493" cy="2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82" name="Rectangle 163"/>
            <p:cNvSpPr>
              <a:spLocks noChangeArrowheads="1"/>
            </p:cNvSpPr>
            <p:nvPr/>
          </p:nvSpPr>
          <p:spPr bwMode="auto">
            <a:xfrm>
              <a:off x="3341" y="1228"/>
              <a:ext cx="323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Class - 3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83" name="Rectangle 164"/>
            <p:cNvSpPr>
              <a:spLocks noChangeArrowheads="1"/>
            </p:cNvSpPr>
            <p:nvPr/>
          </p:nvSpPr>
          <p:spPr bwMode="auto">
            <a:xfrm>
              <a:off x="3364" y="1322"/>
              <a:ext cx="26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200">
                  <a:ea typeface="新細明體" pitchFamily="18" charset="-120"/>
                </a:rPr>
                <a:t>attrib x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84" name="Line 165"/>
            <p:cNvSpPr>
              <a:spLocks noChangeShapeType="1"/>
            </p:cNvSpPr>
            <p:nvPr/>
          </p:nvSpPr>
          <p:spPr bwMode="auto">
            <a:xfrm>
              <a:off x="3224" y="1306"/>
              <a:ext cx="4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5" name="Line 166"/>
            <p:cNvSpPr>
              <a:spLocks noChangeShapeType="1"/>
            </p:cNvSpPr>
            <p:nvPr/>
          </p:nvSpPr>
          <p:spPr bwMode="auto">
            <a:xfrm>
              <a:off x="3224" y="1411"/>
              <a:ext cx="49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6" name="Line 167"/>
            <p:cNvSpPr>
              <a:spLocks noChangeShapeType="1"/>
            </p:cNvSpPr>
            <p:nvPr/>
          </p:nvSpPr>
          <p:spPr bwMode="auto">
            <a:xfrm flipV="1">
              <a:off x="2290" y="744"/>
              <a:ext cx="0" cy="4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7" name="Line 168"/>
            <p:cNvSpPr>
              <a:spLocks noChangeShapeType="1"/>
            </p:cNvSpPr>
            <p:nvPr/>
          </p:nvSpPr>
          <p:spPr bwMode="auto">
            <a:xfrm>
              <a:off x="2290" y="744"/>
              <a:ext cx="39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8" name="Line 169"/>
            <p:cNvSpPr>
              <a:spLocks noChangeShapeType="1"/>
            </p:cNvSpPr>
            <p:nvPr/>
          </p:nvSpPr>
          <p:spPr bwMode="auto">
            <a:xfrm>
              <a:off x="2486" y="1587"/>
              <a:ext cx="1" cy="1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89" name="Line 170"/>
            <p:cNvSpPr>
              <a:spLocks noChangeShapeType="1"/>
            </p:cNvSpPr>
            <p:nvPr/>
          </p:nvSpPr>
          <p:spPr bwMode="auto">
            <a:xfrm>
              <a:off x="3470" y="1481"/>
              <a:ext cx="1" cy="2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0" name="Line 171"/>
            <p:cNvSpPr>
              <a:spLocks noChangeShapeType="1"/>
            </p:cNvSpPr>
            <p:nvPr/>
          </p:nvSpPr>
          <p:spPr bwMode="auto">
            <a:xfrm>
              <a:off x="2486" y="1692"/>
              <a:ext cx="98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1" name="Line 172"/>
            <p:cNvSpPr>
              <a:spLocks noChangeShapeType="1"/>
            </p:cNvSpPr>
            <p:nvPr/>
          </p:nvSpPr>
          <p:spPr bwMode="auto">
            <a:xfrm>
              <a:off x="3175" y="744"/>
              <a:ext cx="39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2" name="Line 173"/>
            <p:cNvSpPr>
              <a:spLocks noChangeShapeType="1"/>
            </p:cNvSpPr>
            <p:nvPr/>
          </p:nvSpPr>
          <p:spPr bwMode="auto">
            <a:xfrm flipV="1">
              <a:off x="3568" y="744"/>
              <a:ext cx="1" cy="4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3" name="Line 174"/>
            <p:cNvSpPr>
              <a:spLocks noChangeShapeType="1"/>
            </p:cNvSpPr>
            <p:nvPr/>
          </p:nvSpPr>
          <p:spPr bwMode="auto">
            <a:xfrm flipV="1">
              <a:off x="2486" y="1095"/>
              <a:ext cx="1" cy="1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4" name="Freeform 175"/>
            <p:cNvSpPr>
              <a:spLocks/>
            </p:cNvSpPr>
            <p:nvPr/>
          </p:nvSpPr>
          <p:spPr bwMode="auto">
            <a:xfrm>
              <a:off x="2880" y="955"/>
              <a:ext cx="98" cy="70"/>
            </a:xfrm>
            <a:custGeom>
              <a:avLst/>
              <a:gdLst>
                <a:gd name="T0" fmla="*/ 36 w 133"/>
                <a:gd name="T1" fmla="*/ 0 h 114"/>
                <a:gd name="T2" fmla="*/ 0 w 133"/>
                <a:gd name="T3" fmla="*/ 43 h 114"/>
                <a:gd name="T4" fmla="*/ 72 w 133"/>
                <a:gd name="T5" fmla="*/ 43 h 114"/>
                <a:gd name="T6" fmla="*/ 36 w 133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3" h="114">
                  <a:moveTo>
                    <a:pt x="66" y="0"/>
                  </a:moveTo>
                  <a:lnTo>
                    <a:pt x="0" y="114"/>
                  </a:lnTo>
                  <a:lnTo>
                    <a:pt x="133" y="114"/>
                  </a:lnTo>
                  <a:lnTo>
                    <a:pt x="66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5" name="Line 176"/>
            <p:cNvSpPr>
              <a:spLocks noChangeShapeType="1"/>
            </p:cNvSpPr>
            <p:nvPr/>
          </p:nvSpPr>
          <p:spPr bwMode="auto">
            <a:xfrm>
              <a:off x="2929" y="1025"/>
              <a:ext cx="0" cy="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6" name="Line 177"/>
            <p:cNvSpPr>
              <a:spLocks noChangeShapeType="1"/>
            </p:cNvSpPr>
            <p:nvPr/>
          </p:nvSpPr>
          <p:spPr bwMode="auto">
            <a:xfrm>
              <a:off x="2486" y="1095"/>
              <a:ext cx="9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7" name="Line 178"/>
            <p:cNvSpPr>
              <a:spLocks noChangeShapeType="1"/>
            </p:cNvSpPr>
            <p:nvPr/>
          </p:nvSpPr>
          <p:spPr bwMode="auto">
            <a:xfrm flipV="1">
              <a:off x="3420" y="1095"/>
              <a:ext cx="1" cy="1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8" name="Freeform 179"/>
            <p:cNvSpPr>
              <a:spLocks/>
            </p:cNvSpPr>
            <p:nvPr/>
          </p:nvSpPr>
          <p:spPr bwMode="auto">
            <a:xfrm>
              <a:off x="3519" y="1095"/>
              <a:ext cx="98" cy="105"/>
            </a:xfrm>
            <a:custGeom>
              <a:avLst/>
              <a:gdLst>
                <a:gd name="T0" fmla="*/ 36 w 133"/>
                <a:gd name="T1" fmla="*/ 0 h 171"/>
                <a:gd name="T2" fmla="*/ 0 w 133"/>
                <a:gd name="T3" fmla="*/ 33 h 171"/>
                <a:gd name="T4" fmla="*/ 36 w 133"/>
                <a:gd name="T5" fmla="*/ 64 h 171"/>
                <a:gd name="T6" fmla="*/ 72 w 133"/>
                <a:gd name="T7" fmla="*/ 33 h 171"/>
                <a:gd name="T8" fmla="*/ 36 w 133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3" h="171">
                  <a:moveTo>
                    <a:pt x="67" y="0"/>
                  </a:moveTo>
                  <a:lnTo>
                    <a:pt x="0" y="86"/>
                  </a:lnTo>
                  <a:lnTo>
                    <a:pt x="67" y="171"/>
                  </a:lnTo>
                  <a:lnTo>
                    <a:pt x="133" y="86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899" name="Rectangle 180"/>
            <p:cNvSpPr>
              <a:spLocks noChangeArrowheads="1"/>
            </p:cNvSpPr>
            <p:nvPr/>
          </p:nvSpPr>
          <p:spPr bwMode="auto">
            <a:xfrm>
              <a:off x="2535" y="1671"/>
              <a:ext cx="936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900" name="Rectangle 181"/>
            <p:cNvSpPr>
              <a:spLocks noChangeArrowheads="1"/>
            </p:cNvSpPr>
            <p:nvPr/>
          </p:nvSpPr>
          <p:spPr bwMode="auto">
            <a:xfrm>
              <a:off x="2649" y="1779"/>
              <a:ext cx="68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500" dirty="0">
                  <a:ea typeface="新細明體" pitchFamily="18" charset="-120"/>
                </a:rPr>
                <a:t>Domain model</a:t>
              </a:r>
              <a:endParaRPr lang="en-US" altLang="zh-TW" sz="2500" dirty="0">
                <a:ea typeface="新細明體" pitchFamily="18" charset="-120"/>
              </a:endParaRPr>
            </a:p>
          </p:txBody>
        </p:sp>
      </p:grpSp>
      <p:grpSp>
        <p:nvGrpSpPr>
          <p:cNvPr id="31764" name="Group 182"/>
          <p:cNvGrpSpPr>
            <a:grpSpLocks/>
          </p:cNvGrpSpPr>
          <p:nvPr/>
        </p:nvGrpSpPr>
        <p:grpSpPr bwMode="auto">
          <a:xfrm>
            <a:off x="6828235" y="736600"/>
            <a:ext cx="1858565" cy="2375747"/>
            <a:chOff x="4001" y="435"/>
            <a:chExt cx="1115" cy="1403"/>
          </a:xfrm>
        </p:grpSpPr>
        <p:sp>
          <p:nvSpPr>
            <p:cNvPr id="31849" name="Rectangle 183"/>
            <p:cNvSpPr>
              <a:spLocks noChangeArrowheads="1"/>
            </p:cNvSpPr>
            <p:nvPr/>
          </p:nvSpPr>
          <p:spPr bwMode="auto">
            <a:xfrm>
              <a:off x="4001" y="635"/>
              <a:ext cx="490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50" name="Text Box 184"/>
            <p:cNvSpPr txBox="1">
              <a:spLocks noChangeArrowheads="1"/>
            </p:cNvSpPr>
            <p:nvPr/>
          </p:nvSpPr>
          <p:spPr bwMode="auto">
            <a:xfrm>
              <a:off x="4052" y="643"/>
              <a:ext cx="41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Student</a:t>
              </a:r>
            </a:p>
          </p:txBody>
        </p:sp>
        <p:sp>
          <p:nvSpPr>
            <p:cNvPr id="31851" name="Rectangle 185"/>
            <p:cNvSpPr>
              <a:spLocks noChangeArrowheads="1"/>
            </p:cNvSpPr>
            <p:nvPr/>
          </p:nvSpPr>
          <p:spPr bwMode="auto">
            <a:xfrm>
              <a:off x="4006" y="1398"/>
              <a:ext cx="490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52" name="Text Box 186"/>
            <p:cNvSpPr txBox="1">
              <a:spLocks noChangeArrowheads="1"/>
            </p:cNvSpPr>
            <p:nvPr/>
          </p:nvSpPr>
          <p:spPr bwMode="auto">
            <a:xfrm>
              <a:off x="4057" y="1406"/>
              <a:ext cx="41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Student</a:t>
              </a:r>
            </a:p>
          </p:txBody>
        </p:sp>
        <p:sp>
          <p:nvSpPr>
            <p:cNvPr id="31853" name="AutoShape 187"/>
            <p:cNvSpPr>
              <a:spLocks noChangeArrowheads="1"/>
            </p:cNvSpPr>
            <p:nvPr/>
          </p:nvSpPr>
          <p:spPr bwMode="auto">
            <a:xfrm>
              <a:off x="4001" y="788"/>
              <a:ext cx="483" cy="686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54" name="Text Box 188"/>
            <p:cNvSpPr txBox="1">
              <a:spLocks noChangeArrowheads="1"/>
            </p:cNvSpPr>
            <p:nvPr/>
          </p:nvSpPr>
          <p:spPr bwMode="auto">
            <a:xfrm>
              <a:off x="4047" y="1049"/>
              <a:ext cx="34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enroll</a:t>
              </a:r>
            </a:p>
          </p:txBody>
        </p:sp>
        <p:sp>
          <p:nvSpPr>
            <p:cNvPr id="31855" name="Line 189"/>
            <p:cNvSpPr>
              <a:spLocks noChangeShapeType="1"/>
            </p:cNvSpPr>
            <p:nvPr/>
          </p:nvSpPr>
          <p:spPr bwMode="auto">
            <a:xfrm>
              <a:off x="4224" y="837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1856" name="Line 190"/>
            <p:cNvSpPr>
              <a:spLocks noChangeShapeType="1"/>
            </p:cNvSpPr>
            <p:nvPr/>
          </p:nvSpPr>
          <p:spPr bwMode="auto">
            <a:xfrm>
              <a:off x="4235" y="1237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1857" name="Oval 191"/>
            <p:cNvSpPr>
              <a:spLocks noChangeArrowheads="1"/>
            </p:cNvSpPr>
            <p:nvPr/>
          </p:nvSpPr>
          <p:spPr bwMode="auto">
            <a:xfrm>
              <a:off x="4699" y="435"/>
              <a:ext cx="156" cy="48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58" name="Text Box 192"/>
            <p:cNvSpPr txBox="1">
              <a:spLocks noChangeArrowheads="1"/>
            </p:cNvSpPr>
            <p:nvPr/>
          </p:nvSpPr>
          <p:spPr bwMode="auto">
            <a:xfrm>
              <a:off x="4785" y="594"/>
              <a:ext cx="20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sn</a:t>
              </a:r>
            </a:p>
          </p:txBody>
        </p:sp>
        <p:sp>
          <p:nvSpPr>
            <p:cNvPr id="31859" name="Oval 193"/>
            <p:cNvSpPr>
              <a:spLocks noChangeArrowheads="1"/>
            </p:cNvSpPr>
            <p:nvPr/>
          </p:nvSpPr>
          <p:spPr bwMode="auto">
            <a:xfrm>
              <a:off x="4726" y="611"/>
              <a:ext cx="156" cy="48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60" name="Text Box 194"/>
            <p:cNvSpPr txBox="1">
              <a:spLocks noChangeArrowheads="1"/>
            </p:cNvSpPr>
            <p:nvPr/>
          </p:nvSpPr>
          <p:spPr bwMode="auto">
            <a:xfrm>
              <a:off x="4737" y="760"/>
              <a:ext cx="36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sname</a:t>
              </a:r>
            </a:p>
          </p:txBody>
        </p:sp>
        <p:sp>
          <p:nvSpPr>
            <p:cNvPr id="31861" name="Line 195"/>
            <p:cNvSpPr>
              <a:spLocks noChangeShapeType="1"/>
            </p:cNvSpPr>
            <p:nvPr/>
          </p:nvSpPr>
          <p:spPr bwMode="auto">
            <a:xfrm flipV="1">
              <a:off x="4485" y="677"/>
              <a:ext cx="214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1862" name="Line 196"/>
            <p:cNvSpPr>
              <a:spLocks noChangeShapeType="1"/>
            </p:cNvSpPr>
            <p:nvPr/>
          </p:nvSpPr>
          <p:spPr bwMode="auto">
            <a:xfrm>
              <a:off x="4485" y="720"/>
              <a:ext cx="251" cy="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1863" name="Oval 197"/>
            <p:cNvSpPr>
              <a:spLocks noChangeArrowheads="1"/>
            </p:cNvSpPr>
            <p:nvPr/>
          </p:nvSpPr>
          <p:spPr bwMode="auto">
            <a:xfrm>
              <a:off x="4710" y="1176"/>
              <a:ext cx="156" cy="48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64" name="Text Box 198"/>
            <p:cNvSpPr txBox="1">
              <a:spLocks noChangeArrowheads="1"/>
            </p:cNvSpPr>
            <p:nvPr/>
          </p:nvSpPr>
          <p:spPr bwMode="auto">
            <a:xfrm>
              <a:off x="4796" y="1335"/>
              <a:ext cx="20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cn</a:t>
              </a:r>
            </a:p>
          </p:txBody>
        </p:sp>
        <p:sp>
          <p:nvSpPr>
            <p:cNvPr id="31865" name="Oval 199"/>
            <p:cNvSpPr>
              <a:spLocks noChangeArrowheads="1"/>
            </p:cNvSpPr>
            <p:nvPr/>
          </p:nvSpPr>
          <p:spPr bwMode="auto">
            <a:xfrm>
              <a:off x="4737" y="1352"/>
              <a:ext cx="156" cy="48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66" name="Text Box 200"/>
            <p:cNvSpPr txBox="1">
              <a:spLocks noChangeArrowheads="1"/>
            </p:cNvSpPr>
            <p:nvPr/>
          </p:nvSpPr>
          <p:spPr bwMode="auto">
            <a:xfrm>
              <a:off x="4748" y="1501"/>
              <a:ext cx="36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cname</a:t>
              </a:r>
            </a:p>
          </p:txBody>
        </p:sp>
        <p:sp>
          <p:nvSpPr>
            <p:cNvPr id="31867" name="Line 201"/>
            <p:cNvSpPr>
              <a:spLocks noChangeShapeType="1"/>
            </p:cNvSpPr>
            <p:nvPr/>
          </p:nvSpPr>
          <p:spPr bwMode="auto">
            <a:xfrm flipV="1">
              <a:off x="4496" y="1418"/>
              <a:ext cx="214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1868" name="Line 202"/>
            <p:cNvSpPr>
              <a:spLocks noChangeShapeType="1"/>
            </p:cNvSpPr>
            <p:nvPr/>
          </p:nvSpPr>
          <p:spPr bwMode="auto">
            <a:xfrm>
              <a:off x="4496" y="1461"/>
              <a:ext cx="251" cy="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</p:grpSp>
      <p:grpSp>
        <p:nvGrpSpPr>
          <p:cNvPr id="31765" name="Group 203"/>
          <p:cNvGrpSpPr>
            <a:grpSpLocks/>
          </p:cNvGrpSpPr>
          <p:nvPr/>
        </p:nvGrpSpPr>
        <p:grpSpPr bwMode="auto">
          <a:xfrm>
            <a:off x="3763804" y="4111973"/>
            <a:ext cx="2306955" cy="1712015"/>
            <a:chOff x="2354" y="1402"/>
            <a:chExt cx="2445" cy="1667"/>
          </a:xfrm>
        </p:grpSpPr>
        <p:grpSp>
          <p:nvGrpSpPr>
            <p:cNvPr id="31766" name="Group 204"/>
            <p:cNvGrpSpPr>
              <a:grpSpLocks/>
            </p:cNvGrpSpPr>
            <p:nvPr/>
          </p:nvGrpSpPr>
          <p:grpSpPr bwMode="auto">
            <a:xfrm>
              <a:off x="3213" y="1737"/>
              <a:ext cx="133" cy="1008"/>
              <a:chOff x="3213" y="1737"/>
              <a:chExt cx="133" cy="1008"/>
            </a:xfrm>
          </p:grpSpPr>
          <p:sp>
            <p:nvSpPr>
              <p:cNvPr id="31846" name="Rectangle 205"/>
              <p:cNvSpPr>
                <a:spLocks noChangeArrowheads="1"/>
              </p:cNvSpPr>
              <p:nvPr/>
            </p:nvSpPr>
            <p:spPr bwMode="auto">
              <a:xfrm>
                <a:off x="3213" y="1737"/>
                <a:ext cx="133" cy="3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847" name="Rectangle 206"/>
              <p:cNvSpPr>
                <a:spLocks noChangeArrowheads="1"/>
              </p:cNvSpPr>
              <p:nvPr/>
            </p:nvSpPr>
            <p:spPr bwMode="auto">
              <a:xfrm>
                <a:off x="3213" y="2360"/>
                <a:ext cx="133" cy="3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848" name="Line 207"/>
              <p:cNvSpPr>
                <a:spLocks noChangeShapeType="1"/>
              </p:cNvSpPr>
              <p:nvPr/>
            </p:nvSpPr>
            <p:spPr bwMode="auto">
              <a:xfrm>
                <a:off x="3279" y="2121"/>
                <a:ext cx="1" cy="23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67" name="Group 208"/>
            <p:cNvGrpSpPr>
              <a:grpSpLocks/>
            </p:cNvGrpSpPr>
            <p:nvPr/>
          </p:nvGrpSpPr>
          <p:grpSpPr bwMode="auto">
            <a:xfrm>
              <a:off x="4137" y="1737"/>
              <a:ext cx="133" cy="1008"/>
              <a:chOff x="4137" y="1737"/>
              <a:chExt cx="133" cy="1008"/>
            </a:xfrm>
          </p:grpSpPr>
          <p:sp>
            <p:nvSpPr>
              <p:cNvPr id="31843" name="Rectangle 209"/>
              <p:cNvSpPr>
                <a:spLocks noChangeArrowheads="1"/>
              </p:cNvSpPr>
              <p:nvPr/>
            </p:nvSpPr>
            <p:spPr bwMode="auto">
              <a:xfrm>
                <a:off x="4137" y="1737"/>
                <a:ext cx="133" cy="3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844" name="Rectangle 210"/>
              <p:cNvSpPr>
                <a:spLocks noChangeArrowheads="1"/>
              </p:cNvSpPr>
              <p:nvPr/>
            </p:nvSpPr>
            <p:spPr bwMode="auto">
              <a:xfrm>
                <a:off x="4137" y="2360"/>
                <a:ext cx="133" cy="3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845" name="Line 211"/>
              <p:cNvSpPr>
                <a:spLocks noChangeShapeType="1"/>
              </p:cNvSpPr>
              <p:nvPr/>
            </p:nvSpPr>
            <p:spPr bwMode="auto">
              <a:xfrm>
                <a:off x="4203" y="2121"/>
                <a:ext cx="1" cy="23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768" name="Rectangle 212"/>
            <p:cNvSpPr>
              <a:spLocks noChangeArrowheads="1"/>
            </p:cNvSpPr>
            <p:nvPr/>
          </p:nvSpPr>
          <p:spPr bwMode="auto">
            <a:xfrm>
              <a:off x="2882" y="1402"/>
              <a:ext cx="728" cy="1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69" name="Rectangle 213"/>
            <p:cNvSpPr>
              <a:spLocks noChangeArrowheads="1"/>
            </p:cNvSpPr>
            <p:nvPr/>
          </p:nvSpPr>
          <p:spPr bwMode="auto">
            <a:xfrm>
              <a:off x="3015" y="1442"/>
              <a:ext cx="22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 u="sng">
                  <a:ea typeface="新細明體" pitchFamily="18" charset="-120"/>
                </a:rPr>
                <a:t>Obj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70" name="Rectangle 214"/>
            <p:cNvSpPr>
              <a:spLocks noChangeArrowheads="1"/>
            </p:cNvSpPr>
            <p:nvPr/>
          </p:nvSpPr>
          <p:spPr bwMode="auto">
            <a:xfrm>
              <a:off x="3179" y="1442"/>
              <a:ext cx="40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 u="sng">
                  <a:ea typeface="新細明體" pitchFamily="18" charset="-120"/>
                </a:rPr>
                <a:t> : class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71" name="Line 215"/>
            <p:cNvSpPr>
              <a:spLocks noChangeShapeType="1"/>
            </p:cNvSpPr>
            <p:nvPr/>
          </p:nvSpPr>
          <p:spPr bwMode="auto">
            <a:xfrm>
              <a:off x="3279" y="1546"/>
              <a:ext cx="1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72" name="Line 216"/>
            <p:cNvSpPr>
              <a:spLocks noChangeShapeType="1"/>
            </p:cNvSpPr>
            <p:nvPr/>
          </p:nvSpPr>
          <p:spPr bwMode="auto">
            <a:xfrm>
              <a:off x="4203" y="1546"/>
              <a:ext cx="1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773" name="Rectangle 217"/>
            <p:cNvSpPr>
              <a:spLocks noChangeArrowheads="1"/>
            </p:cNvSpPr>
            <p:nvPr/>
          </p:nvSpPr>
          <p:spPr bwMode="auto">
            <a:xfrm>
              <a:off x="3807" y="1402"/>
              <a:ext cx="728" cy="1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74" name="Rectangle 218"/>
            <p:cNvSpPr>
              <a:spLocks noChangeArrowheads="1"/>
            </p:cNvSpPr>
            <p:nvPr/>
          </p:nvSpPr>
          <p:spPr bwMode="auto">
            <a:xfrm>
              <a:off x="3956" y="1442"/>
              <a:ext cx="19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 u="sng">
                  <a:ea typeface="新細明體" pitchFamily="18" charset="-120"/>
                </a:rPr>
                <a:t>b : 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75" name="Rectangle 219"/>
            <p:cNvSpPr>
              <a:spLocks noChangeArrowheads="1"/>
            </p:cNvSpPr>
            <p:nvPr/>
          </p:nvSpPr>
          <p:spPr bwMode="auto">
            <a:xfrm>
              <a:off x="4098" y="1442"/>
              <a:ext cx="38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100" u="sng">
                  <a:ea typeface="新細明體" pitchFamily="18" charset="-120"/>
                </a:rPr>
                <a:t>Bclass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76" name="Line 220"/>
            <p:cNvSpPr>
              <a:spLocks noChangeShapeType="1"/>
            </p:cNvSpPr>
            <p:nvPr/>
          </p:nvSpPr>
          <p:spPr bwMode="auto">
            <a:xfrm>
              <a:off x="2420" y="1689"/>
              <a:ext cx="1" cy="10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777" name="Group 221"/>
            <p:cNvGrpSpPr>
              <a:grpSpLocks/>
            </p:cNvGrpSpPr>
            <p:nvPr/>
          </p:nvGrpSpPr>
          <p:grpSpPr bwMode="auto">
            <a:xfrm>
              <a:off x="2354" y="1498"/>
              <a:ext cx="132" cy="191"/>
              <a:chOff x="2354" y="1498"/>
              <a:chExt cx="132" cy="191"/>
            </a:xfrm>
          </p:grpSpPr>
          <p:sp>
            <p:nvSpPr>
              <p:cNvPr id="31838" name="Oval 222"/>
              <p:cNvSpPr>
                <a:spLocks noChangeArrowheads="1"/>
              </p:cNvSpPr>
              <p:nvPr/>
            </p:nvSpPr>
            <p:spPr bwMode="auto">
              <a:xfrm>
                <a:off x="2383" y="1498"/>
                <a:ext cx="81" cy="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839" name="Line 223"/>
              <p:cNvSpPr>
                <a:spLocks noChangeShapeType="1"/>
              </p:cNvSpPr>
              <p:nvPr/>
            </p:nvSpPr>
            <p:spPr bwMode="auto">
              <a:xfrm>
                <a:off x="2420" y="1556"/>
                <a:ext cx="1" cy="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40" name="Line 224"/>
              <p:cNvSpPr>
                <a:spLocks noChangeShapeType="1"/>
              </p:cNvSpPr>
              <p:nvPr/>
            </p:nvSpPr>
            <p:spPr bwMode="auto">
              <a:xfrm>
                <a:off x="2420" y="1642"/>
                <a:ext cx="66" cy="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41" name="Line 225"/>
              <p:cNvSpPr>
                <a:spLocks noChangeShapeType="1"/>
              </p:cNvSpPr>
              <p:nvPr/>
            </p:nvSpPr>
            <p:spPr bwMode="auto">
              <a:xfrm flipH="1">
                <a:off x="2354" y="1642"/>
                <a:ext cx="66" cy="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42" name="Line 226"/>
              <p:cNvSpPr>
                <a:spLocks noChangeShapeType="1"/>
              </p:cNvSpPr>
              <p:nvPr/>
            </p:nvSpPr>
            <p:spPr bwMode="auto">
              <a:xfrm>
                <a:off x="2354" y="1594"/>
                <a:ext cx="13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78" name="Group 227"/>
            <p:cNvGrpSpPr>
              <a:grpSpLocks/>
            </p:cNvGrpSpPr>
            <p:nvPr/>
          </p:nvGrpSpPr>
          <p:grpSpPr bwMode="auto">
            <a:xfrm>
              <a:off x="2420" y="1754"/>
              <a:ext cx="793" cy="63"/>
              <a:chOff x="2420" y="1754"/>
              <a:chExt cx="793" cy="63"/>
            </a:xfrm>
          </p:grpSpPr>
          <p:sp>
            <p:nvSpPr>
              <p:cNvPr id="31836" name="Line 228"/>
              <p:cNvSpPr>
                <a:spLocks noChangeShapeType="1"/>
              </p:cNvSpPr>
              <p:nvPr/>
            </p:nvSpPr>
            <p:spPr bwMode="auto">
              <a:xfrm>
                <a:off x="2420" y="1785"/>
                <a:ext cx="79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37" name="Freeform 229"/>
              <p:cNvSpPr>
                <a:spLocks/>
              </p:cNvSpPr>
              <p:nvPr/>
            </p:nvSpPr>
            <p:spPr bwMode="auto">
              <a:xfrm>
                <a:off x="3127" y="1754"/>
                <a:ext cx="86" cy="63"/>
              </a:xfrm>
              <a:custGeom>
                <a:avLst/>
                <a:gdLst>
                  <a:gd name="T0" fmla="*/ 0 w 86"/>
                  <a:gd name="T1" fmla="*/ 32 h 125"/>
                  <a:gd name="T2" fmla="*/ 86 w 86"/>
                  <a:gd name="T3" fmla="*/ 16 h 125"/>
                  <a:gd name="T4" fmla="*/ 0 w 86"/>
                  <a:gd name="T5" fmla="*/ 0 h 12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25">
                    <a:moveTo>
                      <a:pt x="0" y="125"/>
                    </a:moveTo>
                    <a:lnTo>
                      <a:pt x="86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79" name="Group 230"/>
            <p:cNvGrpSpPr>
              <a:grpSpLocks/>
            </p:cNvGrpSpPr>
            <p:nvPr/>
          </p:nvGrpSpPr>
          <p:grpSpPr bwMode="auto">
            <a:xfrm>
              <a:off x="3345" y="1754"/>
              <a:ext cx="792" cy="63"/>
              <a:chOff x="3345" y="1754"/>
              <a:chExt cx="792" cy="63"/>
            </a:xfrm>
          </p:grpSpPr>
          <p:sp>
            <p:nvSpPr>
              <p:cNvPr id="31834" name="Line 231"/>
              <p:cNvSpPr>
                <a:spLocks noChangeShapeType="1"/>
              </p:cNvSpPr>
              <p:nvPr/>
            </p:nvSpPr>
            <p:spPr bwMode="auto">
              <a:xfrm>
                <a:off x="3345" y="1785"/>
                <a:ext cx="79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35" name="Freeform 232"/>
              <p:cNvSpPr>
                <a:spLocks/>
              </p:cNvSpPr>
              <p:nvPr/>
            </p:nvSpPr>
            <p:spPr bwMode="auto">
              <a:xfrm>
                <a:off x="4052" y="1754"/>
                <a:ext cx="85" cy="63"/>
              </a:xfrm>
              <a:custGeom>
                <a:avLst/>
                <a:gdLst>
                  <a:gd name="T0" fmla="*/ 0 w 85"/>
                  <a:gd name="T1" fmla="*/ 32 h 125"/>
                  <a:gd name="T2" fmla="*/ 85 w 85"/>
                  <a:gd name="T3" fmla="*/ 16 h 125"/>
                  <a:gd name="T4" fmla="*/ 0 w 85"/>
                  <a:gd name="T5" fmla="*/ 0 h 12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5">
                    <a:moveTo>
                      <a:pt x="0" y="125"/>
                    </a:moveTo>
                    <a:lnTo>
                      <a:pt x="85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0" name="Group 233"/>
            <p:cNvGrpSpPr>
              <a:grpSpLocks/>
            </p:cNvGrpSpPr>
            <p:nvPr/>
          </p:nvGrpSpPr>
          <p:grpSpPr bwMode="auto">
            <a:xfrm>
              <a:off x="4269" y="1754"/>
              <a:ext cx="396" cy="63"/>
              <a:chOff x="4269" y="1754"/>
              <a:chExt cx="396" cy="63"/>
            </a:xfrm>
          </p:grpSpPr>
          <p:sp>
            <p:nvSpPr>
              <p:cNvPr id="31832" name="Line 234"/>
              <p:cNvSpPr>
                <a:spLocks noChangeShapeType="1"/>
              </p:cNvSpPr>
              <p:nvPr/>
            </p:nvSpPr>
            <p:spPr bwMode="auto">
              <a:xfrm>
                <a:off x="4269" y="1785"/>
                <a:ext cx="3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33" name="Freeform 235"/>
              <p:cNvSpPr>
                <a:spLocks/>
              </p:cNvSpPr>
              <p:nvPr/>
            </p:nvSpPr>
            <p:spPr bwMode="auto">
              <a:xfrm>
                <a:off x="4580" y="1754"/>
                <a:ext cx="85" cy="63"/>
              </a:xfrm>
              <a:custGeom>
                <a:avLst/>
                <a:gdLst>
                  <a:gd name="T0" fmla="*/ 0 w 85"/>
                  <a:gd name="T1" fmla="*/ 32 h 125"/>
                  <a:gd name="T2" fmla="*/ 85 w 85"/>
                  <a:gd name="T3" fmla="*/ 16 h 125"/>
                  <a:gd name="T4" fmla="*/ 0 w 85"/>
                  <a:gd name="T5" fmla="*/ 0 h 12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5">
                    <a:moveTo>
                      <a:pt x="0" y="125"/>
                    </a:moveTo>
                    <a:lnTo>
                      <a:pt x="85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1" name="Group 236"/>
            <p:cNvGrpSpPr>
              <a:grpSpLocks/>
            </p:cNvGrpSpPr>
            <p:nvPr/>
          </p:nvGrpSpPr>
          <p:grpSpPr bwMode="auto">
            <a:xfrm>
              <a:off x="2420" y="2377"/>
              <a:ext cx="793" cy="63"/>
              <a:chOff x="2420" y="2377"/>
              <a:chExt cx="793" cy="63"/>
            </a:xfrm>
          </p:grpSpPr>
          <p:sp>
            <p:nvSpPr>
              <p:cNvPr id="31830" name="Line 237"/>
              <p:cNvSpPr>
                <a:spLocks noChangeShapeType="1"/>
              </p:cNvSpPr>
              <p:nvPr/>
            </p:nvSpPr>
            <p:spPr bwMode="auto">
              <a:xfrm>
                <a:off x="2420" y="2408"/>
                <a:ext cx="79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31" name="Freeform 238"/>
              <p:cNvSpPr>
                <a:spLocks/>
              </p:cNvSpPr>
              <p:nvPr/>
            </p:nvSpPr>
            <p:spPr bwMode="auto">
              <a:xfrm>
                <a:off x="3127" y="2377"/>
                <a:ext cx="86" cy="63"/>
              </a:xfrm>
              <a:custGeom>
                <a:avLst/>
                <a:gdLst>
                  <a:gd name="T0" fmla="*/ 0 w 86"/>
                  <a:gd name="T1" fmla="*/ 32 h 126"/>
                  <a:gd name="T2" fmla="*/ 86 w 86"/>
                  <a:gd name="T3" fmla="*/ 16 h 126"/>
                  <a:gd name="T4" fmla="*/ 0 w 86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26">
                    <a:moveTo>
                      <a:pt x="0" y="126"/>
                    </a:moveTo>
                    <a:lnTo>
                      <a:pt x="86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2" name="Group 239"/>
            <p:cNvGrpSpPr>
              <a:grpSpLocks/>
            </p:cNvGrpSpPr>
            <p:nvPr/>
          </p:nvGrpSpPr>
          <p:grpSpPr bwMode="auto">
            <a:xfrm>
              <a:off x="3345" y="2377"/>
              <a:ext cx="792" cy="63"/>
              <a:chOff x="3345" y="2377"/>
              <a:chExt cx="792" cy="63"/>
            </a:xfrm>
          </p:grpSpPr>
          <p:sp>
            <p:nvSpPr>
              <p:cNvPr id="31828" name="Line 240"/>
              <p:cNvSpPr>
                <a:spLocks noChangeShapeType="1"/>
              </p:cNvSpPr>
              <p:nvPr/>
            </p:nvSpPr>
            <p:spPr bwMode="auto">
              <a:xfrm>
                <a:off x="3345" y="2408"/>
                <a:ext cx="79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29" name="Freeform 241"/>
              <p:cNvSpPr>
                <a:spLocks/>
              </p:cNvSpPr>
              <p:nvPr/>
            </p:nvSpPr>
            <p:spPr bwMode="auto">
              <a:xfrm>
                <a:off x="4052" y="2377"/>
                <a:ext cx="85" cy="63"/>
              </a:xfrm>
              <a:custGeom>
                <a:avLst/>
                <a:gdLst>
                  <a:gd name="T0" fmla="*/ 0 w 85"/>
                  <a:gd name="T1" fmla="*/ 32 h 126"/>
                  <a:gd name="T2" fmla="*/ 85 w 85"/>
                  <a:gd name="T3" fmla="*/ 16 h 126"/>
                  <a:gd name="T4" fmla="*/ 0 w 85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0" y="126"/>
                    </a:moveTo>
                    <a:lnTo>
                      <a:pt x="85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3" name="Group 242"/>
            <p:cNvGrpSpPr>
              <a:grpSpLocks/>
            </p:cNvGrpSpPr>
            <p:nvPr/>
          </p:nvGrpSpPr>
          <p:grpSpPr bwMode="auto">
            <a:xfrm>
              <a:off x="4269" y="2377"/>
              <a:ext cx="396" cy="63"/>
              <a:chOff x="4269" y="2377"/>
              <a:chExt cx="396" cy="63"/>
            </a:xfrm>
          </p:grpSpPr>
          <p:sp>
            <p:nvSpPr>
              <p:cNvPr id="31826" name="Line 243"/>
              <p:cNvSpPr>
                <a:spLocks noChangeShapeType="1"/>
              </p:cNvSpPr>
              <p:nvPr/>
            </p:nvSpPr>
            <p:spPr bwMode="auto">
              <a:xfrm>
                <a:off x="4269" y="2408"/>
                <a:ext cx="3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27" name="Freeform 244"/>
              <p:cNvSpPr>
                <a:spLocks/>
              </p:cNvSpPr>
              <p:nvPr/>
            </p:nvSpPr>
            <p:spPr bwMode="auto">
              <a:xfrm>
                <a:off x="4580" y="2377"/>
                <a:ext cx="85" cy="63"/>
              </a:xfrm>
              <a:custGeom>
                <a:avLst/>
                <a:gdLst>
                  <a:gd name="T0" fmla="*/ 0 w 85"/>
                  <a:gd name="T1" fmla="*/ 32 h 126"/>
                  <a:gd name="T2" fmla="*/ 85 w 85"/>
                  <a:gd name="T3" fmla="*/ 16 h 126"/>
                  <a:gd name="T4" fmla="*/ 0 w 85"/>
                  <a:gd name="T5" fmla="*/ 0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0" y="126"/>
                    </a:moveTo>
                    <a:lnTo>
                      <a:pt x="85" y="6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4" name="Group 245"/>
            <p:cNvGrpSpPr>
              <a:grpSpLocks/>
            </p:cNvGrpSpPr>
            <p:nvPr/>
          </p:nvGrpSpPr>
          <p:grpSpPr bwMode="auto">
            <a:xfrm>
              <a:off x="3345" y="1993"/>
              <a:ext cx="792" cy="63"/>
              <a:chOff x="3345" y="1993"/>
              <a:chExt cx="792" cy="63"/>
            </a:xfrm>
          </p:grpSpPr>
          <p:sp>
            <p:nvSpPr>
              <p:cNvPr id="31824" name="Line 246"/>
              <p:cNvSpPr>
                <a:spLocks noChangeShapeType="1"/>
              </p:cNvSpPr>
              <p:nvPr/>
            </p:nvSpPr>
            <p:spPr bwMode="auto">
              <a:xfrm flipH="1">
                <a:off x="3345" y="2025"/>
                <a:ext cx="79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25" name="Freeform 247"/>
              <p:cNvSpPr>
                <a:spLocks/>
              </p:cNvSpPr>
              <p:nvPr/>
            </p:nvSpPr>
            <p:spPr bwMode="auto">
              <a:xfrm>
                <a:off x="3345" y="1993"/>
                <a:ext cx="85" cy="63"/>
              </a:xfrm>
              <a:custGeom>
                <a:avLst/>
                <a:gdLst>
                  <a:gd name="T0" fmla="*/ 85 w 85"/>
                  <a:gd name="T1" fmla="*/ 0 h 126"/>
                  <a:gd name="T2" fmla="*/ 0 w 85"/>
                  <a:gd name="T3" fmla="*/ 16 h 126"/>
                  <a:gd name="T4" fmla="*/ 85 w 85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85" y="0"/>
                    </a:moveTo>
                    <a:lnTo>
                      <a:pt x="0" y="64"/>
                    </a:lnTo>
                    <a:lnTo>
                      <a:pt x="85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5" name="Group 248"/>
            <p:cNvGrpSpPr>
              <a:grpSpLocks/>
            </p:cNvGrpSpPr>
            <p:nvPr/>
          </p:nvGrpSpPr>
          <p:grpSpPr bwMode="auto">
            <a:xfrm>
              <a:off x="2420" y="1993"/>
              <a:ext cx="793" cy="63"/>
              <a:chOff x="2420" y="1993"/>
              <a:chExt cx="793" cy="63"/>
            </a:xfrm>
          </p:grpSpPr>
          <p:sp>
            <p:nvSpPr>
              <p:cNvPr id="31822" name="Line 249"/>
              <p:cNvSpPr>
                <a:spLocks noChangeShapeType="1"/>
              </p:cNvSpPr>
              <p:nvPr/>
            </p:nvSpPr>
            <p:spPr bwMode="auto">
              <a:xfrm flipH="1">
                <a:off x="2420" y="2025"/>
                <a:ext cx="79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23" name="Freeform 250"/>
              <p:cNvSpPr>
                <a:spLocks/>
              </p:cNvSpPr>
              <p:nvPr/>
            </p:nvSpPr>
            <p:spPr bwMode="auto">
              <a:xfrm>
                <a:off x="2420" y="1993"/>
                <a:ext cx="86" cy="63"/>
              </a:xfrm>
              <a:custGeom>
                <a:avLst/>
                <a:gdLst>
                  <a:gd name="T0" fmla="*/ 86 w 86"/>
                  <a:gd name="T1" fmla="*/ 0 h 126"/>
                  <a:gd name="T2" fmla="*/ 0 w 86"/>
                  <a:gd name="T3" fmla="*/ 16 h 126"/>
                  <a:gd name="T4" fmla="*/ 86 w 86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26">
                    <a:moveTo>
                      <a:pt x="86" y="0"/>
                    </a:moveTo>
                    <a:lnTo>
                      <a:pt x="0" y="64"/>
                    </a:lnTo>
                    <a:lnTo>
                      <a:pt x="86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6" name="Group 251"/>
            <p:cNvGrpSpPr>
              <a:grpSpLocks/>
            </p:cNvGrpSpPr>
            <p:nvPr/>
          </p:nvGrpSpPr>
          <p:grpSpPr bwMode="auto">
            <a:xfrm>
              <a:off x="2420" y="2664"/>
              <a:ext cx="793" cy="63"/>
              <a:chOff x="2420" y="2664"/>
              <a:chExt cx="793" cy="63"/>
            </a:xfrm>
          </p:grpSpPr>
          <p:sp>
            <p:nvSpPr>
              <p:cNvPr id="31820" name="Line 252"/>
              <p:cNvSpPr>
                <a:spLocks noChangeShapeType="1"/>
              </p:cNvSpPr>
              <p:nvPr/>
            </p:nvSpPr>
            <p:spPr bwMode="auto">
              <a:xfrm flipH="1">
                <a:off x="2420" y="2696"/>
                <a:ext cx="79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21" name="Freeform 253"/>
              <p:cNvSpPr>
                <a:spLocks/>
              </p:cNvSpPr>
              <p:nvPr/>
            </p:nvSpPr>
            <p:spPr bwMode="auto">
              <a:xfrm>
                <a:off x="2420" y="2664"/>
                <a:ext cx="86" cy="63"/>
              </a:xfrm>
              <a:custGeom>
                <a:avLst/>
                <a:gdLst>
                  <a:gd name="T0" fmla="*/ 86 w 86"/>
                  <a:gd name="T1" fmla="*/ 0 h 126"/>
                  <a:gd name="T2" fmla="*/ 0 w 86"/>
                  <a:gd name="T3" fmla="*/ 16 h 126"/>
                  <a:gd name="T4" fmla="*/ 86 w 86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6" h="126">
                    <a:moveTo>
                      <a:pt x="86" y="0"/>
                    </a:moveTo>
                    <a:lnTo>
                      <a:pt x="0" y="64"/>
                    </a:lnTo>
                    <a:lnTo>
                      <a:pt x="86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7" name="Group 254"/>
            <p:cNvGrpSpPr>
              <a:grpSpLocks/>
            </p:cNvGrpSpPr>
            <p:nvPr/>
          </p:nvGrpSpPr>
          <p:grpSpPr bwMode="auto">
            <a:xfrm>
              <a:off x="3345" y="2664"/>
              <a:ext cx="792" cy="63"/>
              <a:chOff x="3345" y="2664"/>
              <a:chExt cx="792" cy="63"/>
            </a:xfrm>
          </p:grpSpPr>
          <p:sp>
            <p:nvSpPr>
              <p:cNvPr id="31818" name="Line 255"/>
              <p:cNvSpPr>
                <a:spLocks noChangeShapeType="1"/>
              </p:cNvSpPr>
              <p:nvPr/>
            </p:nvSpPr>
            <p:spPr bwMode="auto">
              <a:xfrm flipH="1">
                <a:off x="3345" y="2696"/>
                <a:ext cx="79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19" name="Freeform 256"/>
              <p:cNvSpPr>
                <a:spLocks/>
              </p:cNvSpPr>
              <p:nvPr/>
            </p:nvSpPr>
            <p:spPr bwMode="auto">
              <a:xfrm>
                <a:off x="3345" y="2664"/>
                <a:ext cx="85" cy="63"/>
              </a:xfrm>
              <a:custGeom>
                <a:avLst/>
                <a:gdLst>
                  <a:gd name="T0" fmla="*/ 85 w 85"/>
                  <a:gd name="T1" fmla="*/ 0 h 126"/>
                  <a:gd name="T2" fmla="*/ 0 w 85"/>
                  <a:gd name="T3" fmla="*/ 16 h 126"/>
                  <a:gd name="T4" fmla="*/ 85 w 85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85" y="0"/>
                    </a:moveTo>
                    <a:lnTo>
                      <a:pt x="0" y="64"/>
                    </a:lnTo>
                    <a:lnTo>
                      <a:pt x="85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8" name="Group 257"/>
            <p:cNvGrpSpPr>
              <a:grpSpLocks/>
            </p:cNvGrpSpPr>
            <p:nvPr/>
          </p:nvGrpSpPr>
          <p:grpSpPr bwMode="auto">
            <a:xfrm>
              <a:off x="4269" y="1993"/>
              <a:ext cx="396" cy="63"/>
              <a:chOff x="4269" y="1993"/>
              <a:chExt cx="396" cy="63"/>
            </a:xfrm>
          </p:grpSpPr>
          <p:sp>
            <p:nvSpPr>
              <p:cNvPr id="31816" name="Line 258"/>
              <p:cNvSpPr>
                <a:spLocks noChangeShapeType="1"/>
              </p:cNvSpPr>
              <p:nvPr/>
            </p:nvSpPr>
            <p:spPr bwMode="auto">
              <a:xfrm>
                <a:off x="4269" y="2025"/>
                <a:ext cx="3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17" name="Freeform 259"/>
              <p:cNvSpPr>
                <a:spLocks/>
              </p:cNvSpPr>
              <p:nvPr/>
            </p:nvSpPr>
            <p:spPr bwMode="auto">
              <a:xfrm>
                <a:off x="4269" y="1993"/>
                <a:ext cx="85" cy="63"/>
              </a:xfrm>
              <a:custGeom>
                <a:avLst/>
                <a:gdLst>
                  <a:gd name="T0" fmla="*/ 85 w 85"/>
                  <a:gd name="T1" fmla="*/ 0 h 126"/>
                  <a:gd name="T2" fmla="*/ 0 w 85"/>
                  <a:gd name="T3" fmla="*/ 16 h 126"/>
                  <a:gd name="T4" fmla="*/ 85 w 85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85" y="0"/>
                    </a:moveTo>
                    <a:lnTo>
                      <a:pt x="0" y="64"/>
                    </a:lnTo>
                    <a:lnTo>
                      <a:pt x="85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31789" name="Group 260"/>
            <p:cNvGrpSpPr>
              <a:grpSpLocks/>
            </p:cNvGrpSpPr>
            <p:nvPr/>
          </p:nvGrpSpPr>
          <p:grpSpPr bwMode="auto">
            <a:xfrm>
              <a:off x="4269" y="2664"/>
              <a:ext cx="396" cy="63"/>
              <a:chOff x="4269" y="2664"/>
              <a:chExt cx="396" cy="63"/>
            </a:xfrm>
          </p:grpSpPr>
          <p:sp>
            <p:nvSpPr>
              <p:cNvPr id="31814" name="Line 261"/>
              <p:cNvSpPr>
                <a:spLocks noChangeShapeType="1"/>
              </p:cNvSpPr>
              <p:nvPr/>
            </p:nvSpPr>
            <p:spPr bwMode="auto">
              <a:xfrm>
                <a:off x="4269" y="2696"/>
                <a:ext cx="3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815" name="Freeform 262"/>
              <p:cNvSpPr>
                <a:spLocks/>
              </p:cNvSpPr>
              <p:nvPr/>
            </p:nvSpPr>
            <p:spPr bwMode="auto">
              <a:xfrm>
                <a:off x="4269" y="2664"/>
                <a:ext cx="85" cy="63"/>
              </a:xfrm>
              <a:custGeom>
                <a:avLst/>
                <a:gdLst>
                  <a:gd name="T0" fmla="*/ 85 w 85"/>
                  <a:gd name="T1" fmla="*/ 0 h 126"/>
                  <a:gd name="T2" fmla="*/ 0 w 85"/>
                  <a:gd name="T3" fmla="*/ 16 h 126"/>
                  <a:gd name="T4" fmla="*/ 85 w 85"/>
                  <a:gd name="T5" fmla="*/ 32 h 12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5" h="126">
                    <a:moveTo>
                      <a:pt x="85" y="0"/>
                    </a:moveTo>
                    <a:lnTo>
                      <a:pt x="0" y="64"/>
                    </a:lnTo>
                    <a:lnTo>
                      <a:pt x="85" y="126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790" name="Rectangle 263"/>
            <p:cNvSpPr>
              <a:spLocks noChangeArrowheads="1"/>
            </p:cNvSpPr>
            <p:nvPr/>
          </p:nvSpPr>
          <p:spPr bwMode="auto">
            <a:xfrm>
              <a:off x="2638" y="1642"/>
              <a:ext cx="51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91" name="Rectangle 264"/>
            <p:cNvSpPr>
              <a:spLocks noChangeArrowheads="1"/>
            </p:cNvSpPr>
            <p:nvPr/>
          </p:nvSpPr>
          <p:spPr bwMode="auto">
            <a:xfrm>
              <a:off x="2716" y="1676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m1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92" name="Rectangle 265"/>
            <p:cNvSpPr>
              <a:spLocks noChangeArrowheads="1"/>
            </p:cNvSpPr>
            <p:nvPr/>
          </p:nvSpPr>
          <p:spPr bwMode="auto">
            <a:xfrm>
              <a:off x="3496" y="1642"/>
              <a:ext cx="51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93" name="Rectangle 266"/>
            <p:cNvSpPr>
              <a:spLocks noChangeArrowheads="1"/>
            </p:cNvSpPr>
            <p:nvPr/>
          </p:nvSpPr>
          <p:spPr bwMode="auto">
            <a:xfrm>
              <a:off x="3577" y="1676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m2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94" name="Rectangle 267"/>
            <p:cNvSpPr>
              <a:spLocks noChangeArrowheads="1"/>
            </p:cNvSpPr>
            <p:nvPr/>
          </p:nvSpPr>
          <p:spPr bwMode="auto">
            <a:xfrm>
              <a:off x="4288" y="1642"/>
              <a:ext cx="51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95" name="Rectangle 268"/>
            <p:cNvSpPr>
              <a:spLocks noChangeArrowheads="1"/>
            </p:cNvSpPr>
            <p:nvPr/>
          </p:nvSpPr>
          <p:spPr bwMode="auto">
            <a:xfrm>
              <a:off x="4370" y="1676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m3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96" name="Rectangle 269"/>
            <p:cNvSpPr>
              <a:spLocks noChangeArrowheads="1"/>
            </p:cNvSpPr>
            <p:nvPr/>
          </p:nvSpPr>
          <p:spPr bwMode="auto">
            <a:xfrm>
              <a:off x="4269" y="2025"/>
              <a:ext cx="51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97" name="Rectangle 270"/>
            <p:cNvSpPr>
              <a:spLocks noChangeArrowheads="1"/>
            </p:cNvSpPr>
            <p:nvPr/>
          </p:nvSpPr>
          <p:spPr bwMode="auto">
            <a:xfrm>
              <a:off x="4349" y="2060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m4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798" name="Rectangle 271"/>
            <p:cNvSpPr>
              <a:spLocks noChangeArrowheads="1"/>
            </p:cNvSpPr>
            <p:nvPr/>
          </p:nvSpPr>
          <p:spPr bwMode="auto">
            <a:xfrm>
              <a:off x="3543" y="2025"/>
              <a:ext cx="51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799" name="Rectangle 272"/>
            <p:cNvSpPr>
              <a:spLocks noChangeArrowheads="1"/>
            </p:cNvSpPr>
            <p:nvPr/>
          </p:nvSpPr>
          <p:spPr bwMode="auto">
            <a:xfrm>
              <a:off x="3622" y="2060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m5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00" name="Rectangle 273"/>
            <p:cNvSpPr>
              <a:spLocks noChangeArrowheads="1"/>
            </p:cNvSpPr>
            <p:nvPr/>
          </p:nvSpPr>
          <p:spPr bwMode="auto">
            <a:xfrm>
              <a:off x="2750" y="2025"/>
              <a:ext cx="5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01" name="Rectangle 274"/>
            <p:cNvSpPr>
              <a:spLocks noChangeArrowheads="1"/>
            </p:cNvSpPr>
            <p:nvPr/>
          </p:nvSpPr>
          <p:spPr bwMode="auto">
            <a:xfrm>
              <a:off x="2829" y="2060"/>
              <a:ext cx="219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info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02" name="Rectangle 275"/>
            <p:cNvSpPr>
              <a:spLocks noChangeArrowheads="1"/>
            </p:cNvSpPr>
            <p:nvPr/>
          </p:nvSpPr>
          <p:spPr bwMode="auto">
            <a:xfrm>
              <a:off x="2618" y="2264"/>
              <a:ext cx="51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03" name="Rectangle 276"/>
            <p:cNvSpPr>
              <a:spLocks noChangeArrowheads="1"/>
            </p:cNvSpPr>
            <p:nvPr/>
          </p:nvSpPr>
          <p:spPr bwMode="auto">
            <a:xfrm>
              <a:off x="2697" y="2299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m6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04" name="Rectangle 277"/>
            <p:cNvSpPr>
              <a:spLocks noChangeArrowheads="1"/>
            </p:cNvSpPr>
            <p:nvPr/>
          </p:nvSpPr>
          <p:spPr bwMode="auto">
            <a:xfrm>
              <a:off x="3496" y="2264"/>
              <a:ext cx="51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05" name="Rectangle 278"/>
            <p:cNvSpPr>
              <a:spLocks noChangeArrowheads="1"/>
            </p:cNvSpPr>
            <p:nvPr/>
          </p:nvSpPr>
          <p:spPr bwMode="auto">
            <a:xfrm>
              <a:off x="3577" y="2299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m7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06" name="Rectangle 279"/>
            <p:cNvSpPr>
              <a:spLocks noChangeArrowheads="1"/>
            </p:cNvSpPr>
            <p:nvPr/>
          </p:nvSpPr>
          <p:spPr bwMode="auto">
            <a:xfrm>
              <a:off x="4269" y="2264"/>
              <a:ext cx="51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07" name="Rectangle 280"/>
            <p:cNvSpPr>
              <a:spLocks noChangeArrowheads="1"/>
            </p:cNvSpPr>
            <p:nvPr/>
          </p:nvSpPr>
          <p:spPr bwMode="auto">
            <a:xfrm>
              <a:off x="4349" y="2299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m8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08" name="Rectangle 281"/>
            <p:cNvSpPr>
              <a:spLocks noChangeArrowheads="1"/>
            </p:cNvSpPr>
            <p:nvPr/>
          </p:nvSpPr>
          <p:spPr bwMode="auto">
            <a:xfrm>
              <a:off x="4269" y="2696"/>
              <a:ext cx="51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09" name="Rectangle 282"/>
            <p:cNvSpPr>
              <a:spLocks noChangeArrowheads="1"/>
            </p:cNvSpPr>
            <p:nvPr/>
          </p:nvSpPr>
          <p:spPr bwMode="auto">
            <a:xfrm>
              <a:off x="4349" y="2731"/>
              <a:ext cx="33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m9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10" name="Rectangle 283"/>
            <p:cNvSpPr>
              <a:spLocks noChangeArrowheads="1"/>
            </p:cNvSpPr>
            <p:nvPr/>
          </p:nvSpPr>
          <p:spPr bwMode="auto">
            <a:xfrm>
              <a:off x="3496" y="2696"/>
              <a:ext cx="51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11" name="Rectangle 284"/>
            <p:cNvSpPr>
              <a:spLocks noChangeArrowheads="1"/>
            </p:cNvSpPr>
            <p:nvPr/>
          </p:nvSpPr>
          <p:spPr bwMode="auto">
            <a:xfrm>
              <a:off x="3577" y="2731"/>
              <a:ext cx="40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000">
                  <a:ea typeface="新細明體" pitchFamily="18" charset="-120"/>
                </a:rPr>
                <a:t>m10 ( )</a:t>
              </a:r>
              <a:endParaRPr lang="en-US" altLang="zh-TW" sz="2500">
                <a:ea typeface="新細明體" pitchFamily="18" charset="-120"/>
              </a:endParaRPr>
            </a:p>
          </p:txBody>
        </p:sp>
        <p:sp>
          <p:nvSpPr>
            <p:cNvPr id="31812" name="Rectangle 285"/>
            <p:cNvSpPr>
              <a:spLocks noChangeArrowheads="1"/>
            </p:cNvSpPr>
            <p:nvPr/>
          </p:nvSpPr>
          <p:spPr bwMode="auto">
            <a:xfrm>
              <a:off x="3015" y="2839"/>
              <a:ext cx="125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1813" name="Rectangle 286"/>
            <p:cNvSpPr>
              <a:spLocks noChangeArrowheads="1"/>
            </p:cNvSpPr>
            <p:nvPr/>
          </p:nvSpPr>
          <p:spPr bwMode="auto">
            <a:xfrm>
              <a:off x="3153" y="2874"/>
              <a:ext cx="1300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TW" sz="1300">
                  <a:ea typeface="新細明體" pitchFamily="18" charset="-120"/>
                </a:rPr>
                <a:t>Sequence diagram</a:t>
              </a:r>
              <a:endParaRPr lang="en-US" altLang="zh-TW" sz="2500">
                <a:ea typeface="新細明體" pitchFamily="18" charset="-120"/>
              </a:endParaRPr>
            </a:p>
          </p:txBody>
        </p:sp>
      </p:grpSp>
      <p:cxnSp>
        <p:nvCxnSpPr>
          <p:cNvPr id="3" name="直線接點 2"/>
          <p:cNvCxnSpPr/>
          <p:nvPr/>
        </p:nvCxnSpPr>
        <p:spPr>
          <a:xfrm>
            <a:off x="3352800" y="1005840"/>
            <a:ext cx="0" cy="5852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直線接點 289"/>
          <p:cNvCxnSpPr/>
          <p:nvPr/>
        </p:nvCxnSpPr>
        <p:spPr>
          <a:xfrm>
            <a:off x="6400800" y="1021082"/>
            <a:ext cx="0" cy="5852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4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D6CD9A04-91C8-439A-9126-36E86A15717E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5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796337" cy="79851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Agile Methods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b="1" u="sng" dirty="0" smtClean="0">
                <a:latin typeface="Adobe 繁黑體 Std B" pitchFamily="34" charset="-120"/>
                <a:ea typeface="Adobe 繁黑體 Std B" pitchFamily="34" charset="-120"/>
              </a:rPr>
              <a:t>Dynamic Systems Development Method (DSDM)</a:t>
            </a:r>
          </a:p>
          <a:p>
            <a:pPr eaLnBrk="1" hangingPunct="1"/>
            <a:r>
              <a:rPr lang="en-US" altLang="zh-TW" b="1" u="sng" dirty="0" smtClean="0">
                <a:latin typeface="Adobe 繁黑體 Std B" pitchFamily="34" charset="-120"/>
                <a:ea typeface="Adobe 繁黑體 Std B" pitchFamily="34" charset="-120"/>
              </a:rPr>
              <a:t>Feature Driven Development (FDD)</a:t>
            </a:r>
          </a:p>
          <a:p>
            <a:pPr eaLnBrk="1" hangingPunct="1"/>
            <a:r>
              <a:rPr lang="en-US" altLang="zh-TW" b="1" u="sng" dirty="0" smtClean="0">
                <a:latin typeface="Adobe 繁黑體 Std B" pitchFamily="34" charset="-120"/>
                <a:ea typeface="Adobe 繁黑體 Std B" pitchFamily="34" charset="-120"/>
              </a:rPr>
              <a:t>Scrum</a:t>
            </a:r>
          </a:p>
          <a:p>
            <a:pPr eaLnBrk="1" hangingPunct="1"/>
            <a:r>
              <a:rPr lang="en-US" altLang="zh-TW" b="1" u="sng" dirty="0" smtClean="0">
                <a:latin typeface="Adobe 繁黑體 Std B" pitchFamily="34" charset="-120"/>
                <a:ea typeface="Adobe 繁黑體 Std B" pitchFamily="34" charset="-120"/>
              </a:rPr>
              <a:t>Extreme Programming (XP)</a:t>
            </a:r>
          </a:p>
          <a:p>
            <a:pPr eaLnBrk="1" hangingPunct="1"/>
            <a:r>
              <a:rPr lang="en-US" altLang="zh-TW" dirty="0" smtClean="0">
                <a:ea typeface="新細明體" pitchFamily="18" charset="-120"/>
              </a:rPr>
              <a:t>Crystal Clear</a:t>
            </a:r>
          </a:p>
          <a:p>
            <a:pPr eaLnBrk="1" hangingPunct="1"/>
            <a:r>
              <a:rPr lang="en-US" altLang="zh-TW" dirty="0" smtClean="0">
                <a:ea typeface="新細明體" pitchFamily="18" charset="-120"/>
              </a:rPr>
              <a:t>Lean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54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3E6358F6-C29A-4FA1-AFDE-B5FC4A5776CF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5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0"/>
            <a:ext cx="8445500" cy="646112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ea typeface="新細明體" pitchFamily="18" charset="-120"/>
              </a:rPr>
              <a:t>DSDM Unique Key Features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547688"/>
            <a:ext cx="8445500" cy="1204912"/>
          </a:xfrm>
        </p:spPr>
        <p:txBody>
          <a:bodyPr/>
          <a:lstStyle/>
          <a:p>
            <a:pPr eaLnBrk="1" hangingPunct="1"/>
            <a:r>
              <a:rPr lang="en-US" altLang="zh-TW" sz="1600" dirty="0" smtClean="0">
                <a:latin typeface="Adobe 繁黑體 Std B" pitchFamily="34" charset="-120"/>
                <a:ea typeface="Adobe 繁黑體 Std B" pitchFamily="34" charset="-120"/>
              </a:rPr>
              <a:t>based on the 80-20 principle.(20</a:t>
            </a:r>
            <a:r>
              <a:rPr lang="zh-TW" altLang="en-US" sz="1600" dirty="0" smtClean="0">
                <a:latin typeface="Adobe 繁黑體 Std B" pitchFamily="34" charset="-120"/>
                <a:ea typeface="Adobe 繁黑體 Std B" pitchFamily="34" charset="-120"/>
              </a:rPr>
              <a:t>分付出創造</a:t>
            </a:r>
            <a:r>
              <a:rPr lang="en-US" altLang="zh-TW" sz="1600" dirty="0" smtClean="0">
                <a:latin typeface="Adobe 繁黑體 Std B" pitchFamily="34" charset="-120"/>
                <a:ea typeface="Adobe 繁黑體 Std B" pitchFamily="34" charset="-120"/>
              </a:rPr>
              <a:t>80</a:t>
            </a:r>
            <a:r>
              <a:rPr lang="zh-TW" altLang="en-US" sz="1600" dirty="0" smtClean="0">
                <a:latin typeface="Adobe 繁黑體 Std B" pitchFamily="34" charset="-120"/>
                <a:ea typeface="Adobe 繁黑體 Std B" pitchFamily="34" charset="-120"/>
              </a:rPr>
              <a:t>分價值</a:t>
            </a:r>
            <a:r>
              <a:rPr lang="en-US" altLang="zh-TW" sz="1600" dirty="0" smtClean="0">
                <a:latin typeface="Adobe 繁黑體 Std B" pitchFamily="34" charset="-120"/>
                <a:ea typeface="Adobe 繁黑體 Std B" pitchFamily="34" charset="-120"/>
              </a:rPr>
              <a:t>)</a:t>
            </a:r>
          </a:p>
          <a:p>
            <a:pPr eaLnBrk="1" hangingPunct="1"/>
            <a:r>
              <a:rPr lang="zh-TW" altLang="en-US" sz="1600" dirty="0" smtClean="0">
                <a:latin typeface="Adobe 繁黑體 Std B" pitchFamily="34" charset="-120"/>
                <a:ea typeface="Adobe 繁黑體 Std B" pitchFamily="34" charset="-120"/>
              </a:rPr>
              <a:t>在</a:t>
            </a:r>
            <a:r>
              <a:rPr lang="zh-TW" altLang="en-US" sz="1600" dirty="0">
                <a:latin typeface="Adobe 繁黑體 Std B" pitchFamily="34" charset="-120"/>
                <a:ea typeface="Adobe 繁黑體 Std B" pitchFamily="34" charset="-120"/>
              </a:rPr>
              <a:t>傳統</a:t>
            </a:r>
            <a:r>
              <a:rPr lang="zh-TW" altLang="en-US" sz="1600" dirty="0" smtClean="0">
                <a:latin typeface="Adobe 繁黑體 Std B" pitchFamily="34" charset="-120"/>
                <a:ea typeface="Adobe 繁黑體 Std B" pitchFamily="34" charset="-120"/>
              </a:rPr>
              <a:t>開發中</a:t>
            </a:r>
            <a:r>
              <a:rPr lang="zh-TW" altLang="en-US" sz="1600" dirty="0">
                <a:latin typeface="Adobe 繁黑體 Std B" pitchFamily="34" charset="-120"/>
                <a:ea typeface="Adobe 繁黑體 Std B" pitchFamily="34" charset="-120"/>
              </a:rPr>
              <a:t>，</a:t>
            </a:r>
            <a:r>
              <a:rPr lang="zh-TW" altLang="en-US" sz="1600" dirty="0" smtClean="0">
                <a:latin typeface="Adobe 繁黑體 Std B" pitchFamily="34" charset="-120"/>
                <a:ea typeface="Adobe 繁黑體 Std B" pitchFamily="34" charset="-120"/>
              </a:rPr>
              <a:t>功能固定，時間人力是</a:t>
            </a:r>
            <a:r>
              <a:rPr lang="zh-TW" altLang="en-US" sz="1600" dirty="0">
                <a:latin typeface="Adobe 繁黑體 Std B" pitchFamily="34" charset="-120"/>
                <a:ea typeface="Adobe 繁黑體 Std B" pitchFamily="34" charset="-120"/>
              </a:rPr>
              <a:t>可變的</a:t>
            </a:r>
            <a:r>
              <a:rPr lang="zh-TW" altLang="en-US" sz="1600" dirty="0" smtClean="0">
                <a:latin typeface="Adobe 繁黑體 Std B" pitchFamily="34" charset="-120"/>
                <a:ea typeface="Adobe 繁黑體 Std B" pitchFamily="34" charset="-120"/>
              </a:rPr>
              <a:t>，</a:t>
            </a:r>
            <a:r>
              <a:rPr lang="en-US" altLang="zh-TW" sz="1600" dirty="0" smtClean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en-US" altLang="zh-TW" sz="1600" dirty="0" smtClean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600" dirty="0" smtClean="0">
                <a:latin typeface="Adobe 繁黑體 Std B" pitchFamily="34" charset="-120"/>
                <a:ea typeface="Adobe 繁黑體 Std B" pitchFamily="34" charset="-120"/>
              </a:rPr>
              <a:t>而</a:t>
            </a:r>
            <a:r>
              <a:rPr lang="zh-TW" altLang="en-US" sz="1600" dirty="0">
                <a:latin typeface="Adobe 繁黑體 Std B" pitchFamily="34" charset="-120"/>
                <a:ea typeface="Adobe 繁黑體 Std B" pitchFamily="34" charset="-120"/>
              </a:rPr>
              <a:t>在</a:t>
            </a:r>
            <a:r>
              <a:rPr lang="en-US" altLang="zh-TW" sz="1600" dirty="0">
                <a:latin typeface="Adobe 繁黑體 Std B" pitchFamily="34" charset="-120"/>
                <a:ea typeface="Adobe 繁黑體 Std B" pitchFamily="34" charset="-120"/>
              </a:rPr>
              <a:t>DSDM</a:t>
            </a:r>
            <a:r>
              <a:rPr lang="zh-TW" altLang="en-US" sz="1600" dirty="0">
                <a:latin typeface="Adobe 繁黑體 Std B" pitchFamily="34" charset="-120"/>
                <a:ea typeface="Adobe 繁黑體 Std B" pitchFamily="34" charset="-120"/>
              </a:rPr>
              <a:t>中，</a:t>
            </a:r>
            <a:r>
              <a:rPr lang="zh-TW" altLang="en-US" sz="1600" dirty="0" smtClean="0">
                <a:latin typeface="Adobe 繁黑體 Std B" pitchFamily="34" charset="-120"/>
                <a:ea typeface="Adobe 繁黑體 Std B" pitchFamily="34" charset="-120"/>
              </a:rPr>
              <a:t>時間固定，功能資源</a:t>
            </a:r>
            <a:r>
              <a:rPr lang="zh-TW" altLang="en-US" sz="1600" dirty="0">
                <a:latin typeface="Adobe 繁黑體 Std B" pitchFamily="34" charset="-120"/>
                <a:ea typeface="Adobe 繁黑體 Std B" pitchFamily="34" charset="-120"/>
              </a:rPr>
              <a:t>是可變</a:t>
            </a:r>
            <a:r>
              <a:rPr lang="zh-TW" altLang="en-US" sz="1600" dirty="0" smtClean="0">
                <a:latin typeface="Adobe 繁黑體 Std B" pitchFamily="34" charset="-120"/>
                <a:ea typeface="Adobe 繁黑體 Std B" pitchFamily="34" charset="-120"/>
              </a:rPr>
              <a:t>的</a:t>
            </a:r>
            <a:r>
              <a:rPr lang="en-US" altLang="zh-TW" sz="1600" dirty="0" smtClean="0">
                <a:latin typeface="Adobe 繁黑體 Std B" pitchFamily="34" charset="-120"/>
                <a:ea typeface="Adobe 繁黑體 Std B" pitchFamily="34" charset="-120"/>
              </a:rPr>
              <a:t>(no delay)</a:t>
            </a:r>
          </a:p>
        </p:txBody>
      </p:sp>
      <p:pic>
        <p:nvPicPr>
          <p:cNvPr id="6" name="Picture 2" descr="https://img.itw01.com/images/2017/12/04/17/5829_fyxWRu_FCHPEVP.png!r800x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9" b="-2257"/>
          <a:stretch/>
        </p:blipFill>
        <p:spPr bwMode="auto">
          <a:xfrm>
            <a:off x="4419600" y="1600200"/>
            <a:ext cx="4988943" cy="26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https://img.itw01.com/images/2017/12/04/17/5829_QqNT7X_FCHPEVP.png!r800x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600200"/>
            <a:ext cx="3947160" cy="180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657600"/>
            <a:ext cx="6384452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accent1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83306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66612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449918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933224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US" altLang="zh-TW" sz="3200" dirty="0" smtClean="0">
                <a:ea typeface="新細明體" pitchFamily="18" charset="-120"/>
              </a:rPr>
              <a:t>Feature Driven Development (FDD)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4290060"/>
            <a:ext cx="8445500" cy="60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marL="368300" indent="-368300" algn="l" rtl="0" eaLnBrk="0" fontAlgn="base" hangingPunct="0">
              <a:spcBef>
                <a:spcPts val="2113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anose="05020102010507070707" pitchFamily="18" charset="2"/>
              <a:buChar char=""/>
              <a:defRPr sz="2500"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marL="723900" indent="-355600" algn="l" rtl="0" eaLnBrk="0" fontAlgn="base" hangingPunct="0">
              <a:spcBef>
                <a:spcPts val="638"/>
              </a:spcBef>
              <a:spcAft>
                <a:spcPct val="0"/>
              </a:spcAft>
              <a:buClr>
                <a:srgbClr val="215D77"/>
              </a:buClr>
              <a:buSzPct val="110000"/>
              <a:buFont typeface="Wingdings 2" panose="05020102010507070707" pitchFamily="18" charset="2"/>
              <a:buChar char=""/>
              <a:defRPr sz="2300"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2pPr>
            <a:lvl3pPr marL="1022350" indent="-298450" algn="l" rtl="0" eaLnBrk="0" fontAlgn="base" hangingPunct="0">
              <a:spcBef>
                <a:spcPts val="638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anose="05020102010507070707" pitchFamily="18" charset="2"/>
              <a:buChar char=""/>
              <a:defRPr sz="2100"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3pPr>
            <a:lvl4pPr marL="1335088" indent="-311150" algn="l" rtl="0" eaLnBrk="0" fontAlgn="base" hangingPunct="0">
              <a:spcBef>
                <a:spcPts val="638"/>
              </a:spcBef>
              <a:spcAft>
                <a:spcPct val="0"/>
              </a:spcAft>
              <a:buClr>
                <a:srgbClr val="215D77"/>
              </a:buClr>
              <a:buSzPct val="110000"/>
              <a:buFont typeface="Wingdings 2" panose="05020102010507070707" pitchFamily="18" charset="2"/>
              <a:buChar char=""/>
              <a:defRPr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4pPr>
            <a:lvl5pPr marL="1633538" indent="-298450" algn="l" rtl="0" eaLnBrk="0" fontAlgn="base" hangingPunct="0">
              <a:spcBef>
                <a:spcPts val="638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anose="05020102010507070707" pitchFamily="18" charset="2"/>
              <a:buChar char=""/>
              <a:defRPr kern="1200">
                <a:solidFill>
                  <a:srgbClr val="595959"/>
                </a:solidFill>
                <a:latin typeface="Times New Roman"/>
                <a:ea typeface="ＭＳ Ｐゴシック" pitchFamily="-107" charset="-128"/>
                <a:cs typeface="Times New Roman"/>
              </a:defRPr>
            </a:lvl5pPr>
            <a:lvl6pPr marL="2658184" indent="-241653" algn="l" defTabSz="9666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1490" indent="-241653" algn="l" defTabSz="9666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4796" indent="-241653" algn="l" defTabSz="9666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8102" indent="-241653" algn="l" defTabSz="9666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它跟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Scrum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和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XP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最大差別的地方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, </a:t>
            </a:r>
            <a:b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就是 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FDD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會先對要做的系統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, </a:t>
            </a:r>
            <a:b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「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先分析」出一個 </a:t>
            </a: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model</a:t>
            </a:r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</p:txBody>
      </p:sp>
      <p:pic>
        <p:nvPicPr>
          <p:cNvPr id="10" name="Picture 2" descr="FDD-processes-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434840"/>
            <a:ext cx="4493088" cy="231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2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 hidden="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8445500" cy="1425575"/>
          </a:xfrm>
        </p:spPr>
        <p:txBody>
          <a:bodyPr/>
          <a:lstStyle/>
          <a:p>
            <a:pPr eaLnBrk="1" hangingPunct="1"/>
            <a:r>
              <a:rPr lang="en-CA" altLang="en-US" smtClean="0"/>
              <a:t>fig_01_03</a:t>
            </a:r>
          </a:p>
        </p:txBody>
      </p:sp>
      <p:pic>
        <p:nvPicPr>
          <p:cNvPr id="5" name="Picture 2" descr="fig_01_0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8" y="76200"/>
            <a:ext cx="3601872" cy="289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fig_01_05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" y="3169252"/>
            <a:ext cx="4067404" cy="170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ig_01_06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92" y="5334000"/>
            <a:ext cx="4058008" cy="182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32181" y="4866396"/>
            <a:ext cx="4800600" cy="3416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Throwaway </a:t>
            </a:r>
            <a:r>
              <a:rPr lang="en-US" altLang="en-US" dirty="0"/>
              <a:t>Prototyping</a:t>
            </a:r>
          </a:p>
        </p:txBody>
      </p:sp>
      <p:sp>
        <p:nvSpPr>
          <p:cNvPr id="3" name="矩形 2"/>
          <p:cNvSpPr/>
          <p:nvPr/>
        </p:nvSpPr>
        <p:spPr>
          <a:xfrm>
            <a:off x="406023" y="14086"/>
            <a:ext cx="14285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Phased</a:t>
            </a:r>
          </a:p>
        </p:txBody>
      </p:sp>
      <p:sp>
        <p:nvSpPr>
          <p:cNvPr id="4" name="矩形 3"/>
          <p:cNvSpPr/>
          <p:nvPr/>
        </p:nvSpPr>
        <p:spPr>
          <a:xfrm>
            <a:off x="432181" y="2634152"/>
            <a:ext cx="181331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Prototyping</a:t>
            </a:r>
          </a:p>
        </p:txBody>
      </p:sp>
      <p:sp>
        <p:nvSpPr>
          <p:cNvPr id="8" name="矩形 7"/>
          <p:cNvSpPr/>
          <p:nvPr/>
        </p:nvSpPr>
        <p:spPr>
          <a:xfrm>
            <a:off x="5949816" y="76200"/>
            <a:ext cx="365138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b="1" u="sng" dirty="0"/>
              <a:t>Rapid Application Development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608915" y="430040"/>
            <a:ext cx="4992285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1.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快速就能夠開發出來</a:t>
            </a:r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1.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版本</a:t>
            </a: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1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是最重要的，以這做為基礎疊升</a:t>
            </a:r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1.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使用者可以即時進行互動，不需要紙上作業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</a:t>
            </a: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使用者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可以放心，系統是根據其意見來做改進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的</a:t>
            </a:r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3.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 適合使用在小型專案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1.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缺少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系統化的方法來進行分析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工作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</a:t>
            </a: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.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缺乏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系統基礎性的考量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（系統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架構，安全，控制上的考量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）</a:t>
            </a:r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3.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 快速但是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並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不可靠</a:t>
            </a:r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>
              <a:latin typeface="Adobe 繁黑體 Std B" pitchFamily="34" charset="-120"/>
              <a:ea typeface="Adobe 繁黑體 Std B" pitchFamily="34" charset="-120"/>
            </a:endParaRPr>
          </a:p>
          <a:p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1. 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系統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建立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之前可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確定問題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，比較可靠謹慎的系統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2. 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 不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忽略基本的基礎架構，安全，控制的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需求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1. 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比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雛形法花更多的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時間</a:t>
            </a: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    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（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因為要做整體性的分析與設計，而且要重新撰寫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程式）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endParaRPr lang="zh-TW" altLang="en-US" sz="1400" dirty="0">
              <a:latin typeface="Adobe 繁黑體 Std B" pitchFamily="34" charset="-120"/>
              <a:ea typeface="Adobe 繁黑體 Std B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67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onceptdraw.com/How-To-Guide/picture/Gantt-chart-softw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52400"/>
            <a:ext cx="6401438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optlab-server.sce.carleton.ca/POAnimations2007/PERT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5" y="4267200"/>
            <a:ext cx="6498395" cy="290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13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228600"/>
            <a:ext cx="5950752" cy="4867463"/>
          </a:xfrm>
          <a:ln>
            <a:solidFill>
              <a:schemeClr val="tx1"/>
            </a:solidFill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4"/>
          <a:srcRect l="2409" t="15709" r="3293" b="27268"/>
          <a:stretch/>
        </p:blipFill>
        <p:spPr bwMode="auto">
          <a:xfrm>
            <a:off x="304800" y="5257800"/>
            <a:ext cx="5963920" cy="185928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  <a:extLst/>
        </p:spPr>
      </p:pic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5"/>
          <a:srcRect l="43750" t="59010" r="35827" b="15548"/>
          <a:stretch/>
        </p:blipFill>
        <p:spPr>
          <a:xfrm>
            <a:off x="6400800" y="152399"/>
            <a:ext cx="2819400" cy="20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399"/>
            <a:ext cx="5818302" cy="493989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4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2"/>
          <a:srcRect l="28750" t="27519" r="29167" b="42248"/>
          <a:stretch/>
        </p:blipFill>
        <p:spPr>
          <a:xfrm>
            <a:off x="76200" y="76200"/>
            <a:ext cx="5715000" cy="2206782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 rotWithShape="1">
          <a:blip r:embed="rId2"/>
          <a:srcRect l="28750" t="57754" r="28961" b="6587"/>
          <a:stretch/>
        </p:blipFill>
        <p:spPr>
          <a:xfrm>
            <a:off x="76200" y="2282982"/>
            <a:ext cx="5722868" cy="2593818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 rotWithShape="1">
          <a:blip r:embed="rId3"/>
          <a:srcRect l="28750" t="37597" r="29167" b="31395"/>
          <a:stretch/>
        </p:blipFill>
        <p:spPr>
          <a:xfrm>
            <a:off x="76200" y="4876800"/>
            <a:ext cx="5714999" cy="22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52401"/>
            <a:ext cx="5795048" cy="419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66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3048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152400" y="23018"/>
            <a:ext cx="3862388" cy="58658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eaLnBrk="1" hangingPunct="1"/>
            <a:r>
              <a:rPr lang="en-US" sz="2000" dirty="0"/>
              <a:t>Step 1: </a:t>
            </a:r>
            <a:r>
              <a:rPr lang="en-US" sz="2000" dirty="0" smtClean="0"/>
              <a:t>Context </a:t>
            </a:r>
            <a:r>
              <a:rPr lang="en-US" sz="2000" dirty="0"/>
              <a:t>Diagram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1000"/>
            <a:ext cx="3821475" cy="362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2"/>
          <p:cNvSpPr>
            <a:spLocks noGrp="1"/>
          </p:cNvSpPr>
          <p:nvPr/>
        </p:nvSpPr>
        <p:spPr>
          <a:xfrm>
            <a:off x="5105400" y="0"/>
            <a:ext cx="3862388" cy="58658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TW" sz="2000" dirty="0"/>
              <a:t>Step 2: </a:t>
            </a:r>
            <a:r>
              <a:rPr lang="en-US" altLang="zh-TW" sz="2000" dirty="0" smtClean="0"/>
              <a:t>Diagram </a:t>
            </a:r>
            <a:r>
              <a:rPr lang="en-US" altLang="zh-TW" sz="2000" dirty="0"/>
              <a:t>0 DFD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4140200" cy="3377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/>
        </p:nvSpPr>
        <p:spPr>
          <a:xfrm>
            <a:off x="176212" y="3545722"/>
            <a:ext cx="3862388" cy="58658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TW" sz="2000" dirty="0"/>
              <a:t>Step 3: </a:t>
            </a:r>
            <a:r>
              <a:rPr lang="en-US" altLang="zh-TW" sz="2000" dirty="0" smtClean="0"/>
              <a:t>Diagram 1 </a:t>
            </a:r>
            <a:r>
              <a:rPr lang="en-US" altLang="zh-TW" sz="2000" dirty="0"/>
              <a:t>DFD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419600"/>
            <a:ext cx="3190875" cy="2778366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2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/>
        </p:nvSpPr>
        <p:spPr>
          <a:xfrm>
            <a:off x="20320" y="43340"/>
            <a:ext cx="3862388" cy="58658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eaLnBrk="1" hangingPunct="1"/>
            <a:r>
              <a:rPr lang="en-US" sz="2000" dirty="0"/>
              <a:t>Step 1: </a:t>
            </a:r>
            <a:r>
              <a:rPr lang="en-US" sz="2000" dirty="0" smtClean="0"/>
              <a:t>Context </a:t>
            </a:r>
            <a:r>
              <a:rPr lang="en-US" sz="2000" dirty="0"/>
              <a:t>Diagram</a:t>
            </a:r>
          </a:p>
        </p:txBody>
      </p:sp>
      <p:sp>
        <p:nvSpPr>
          <p:cNvPr id="12" name="Text Placeholder 2"/>
          <p:cNvSpPr>
            <a:spLocks noGrp="1"/>
          </p:cNvSpPr>
          <p:nvPr/>
        </p:nvSpPr>
        <p:spPr>
          <a:xfrm>
            <a:off x="-5080" y="3344617"/>
            <a:ext cx="3862388" cy="46538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zh-TW" sz="2000" dirty="0"/>
              <a:t>Step </a:t>
            </a:r>
            <a:r>
              <a:rPr lang="en-US" altLang="zh-TW" sz="2000" dirty="0" smtClean="0"/>
              <a:t>2: Diagram 0 </a:t>
            </a:r>
            <a:r>
              <a:rPr lang="en-US" altLang="zh-TW" sz="2000" dirty="0"/>
              <a:t>DFD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12831"/>
            <a:ext cx="3200400" cy="297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72191"/>
            <a:ext cx="3135547" cy="297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>
          <a:xfrm>
            <a:off x="5029200" y="336631"/>
            <a:ext cx="0" cy="67382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1"/>
            <a:ext cx="3810000" cy="341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24828"/>
            <a:ext cx="3600951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1"/>
          <a:stretch/>
        </p:blipFill>
        <p:spPr bwMode="auto">
          <a:xfrm>
            <a:off x="223520" y="111760"/>
            <a:ext cx="5867400" cy="386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115889"/>
            <a:ext cx="8445500" cy="646112"/>
          </a:xfrm>
        </p:spPr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/>
              <a:t>Process Description Tools </a:t>
            </a:r>
            <a:r>
              <a:rPr lang="en-US" sz="1400" dirty="0"/>
              <a:t>(Cont.)</a:t>
            </a:r>
          </a:p>
        </p:txBody>
      </p:sp>
      <p:sp>
        <p:nvSpPr>
          <p:cNvPr id="9" name="Rectangle 8"/>
          <p:cNvSpPr/>
          <p:nvPr/>
        </p:nvSpPr>
        <p:spPr>
          <a:xfrm>
            <a:off x="223520" y="1631597"/>
            <a:ext cx="7010400" cy="605437"/>
          </a:xfrm>
          <a:prstGeom prst="rect">
            <a:avLst/>
          </a:prstGeom>
        </p:spPr>
        <p:txBody>
          <a:bodyPr wrap="square" lIns="96661" tIns="48331" rIns="96661" bIns="48331">
            <a:spAutoFit/>
          </a:bodyPr>
          <a:lstStyle/>
          <a:p>
            <a:r>
              <a:rPr lang="en-US" sz="1100" dirty="0" smtClean="0"/>
              <a:t>The Verify Order business process has two conditions.  For an order to be accepted, </a:t>
            </a:r>
          </a:p>
          <a:p>
            <a:r>
              <a:rPr lang="en-US" sz="1100" b="1" dirty="0" smtClean="0"/>
              <a:t>the </a:t>
            </a:r>
            <a:r>
              <a:rPr lang="en-US" sz="1100" b="1" dirty="0"/>
              <a:t>product must be in stock and the customer must have an acceptable credit </a:t>
            </a:r>
            <a:r>
              <a:rPr lang="en-US" sz="1100" b="1" dirty="0" smtClean="0"/>
              <a:t>status</a:t>
            </a:r>
            <a:r>
              <a:rPr lang="zh-TW" altLang="en-US" sz="1100" b="1" dirty="0"/>
              <a:t> </a:t>
            </a:r>
            <a:endParaRPr lang="en-US" altLang="zh-TW" sz="1100" b="1" dirty="0" smtClean="0"/>
          </a:p>
          <a:p>
            <a:r>
              <a:rPr lang="zh-TW" altLang="en-US" sz="1100" b="1" dirty="0" smtClean="0"/>
              <a:t>為了</a:t>
            </a:r>
            <a:r>
              <a:rPr lang="zh-TW" altLang="en-US" sz="1100" b="1" dirty="0"/>
              <a:t>接受訂單，產品必須存貨且客戶必須具有可接受的信用狀態</a:t>
            </a:r>
            <a:endParaRPr lang="en-US" sz="1100" b="1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" y="4144932"/>
            <a:ext cx="4897041" cy="286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8"/>
          <p:cNvSpPr/>
          <p:nvPr/>
        </p:nvSpPr>
        <p:spPr>
          <a:xfrm>
            <a:off x="223520" y="5181600"/>
            <a:ext cx="8436519" cy="466938"/>
          </a:xfrm>
          <a:prstGeom prst="rect">
            <a:avLst/>
          </a:prstGeom>
        </p:spPr>
        <p:txBody>
          <a:bodyPr wrap="square" lIns="96661" tIns="48331" rIns="96661" bIns="48331">
            <a:spAutoFit/>
          </a:bodyPr>
          <a:lstStyle/>
          <a:p>
            <a:r>
              <a:rPr lang="en-US" sz="1200" b="1" dirty="0" smtClean="0"/>
              <a:t>However</a:t>
            </a:r>
            <a:r>
              <a:rPr lang="en-US" sz="1200" b="1" dirty="0"/>
              <a:t>, the credit manager now has the authority to waive the credit status </a:t>
            </a:r>
            <a:r>
              <a:rPr lang="en-US" sz="1200" b="1" dirty="0" smtClean="0"/>
              <a:t>requirement</a:t>
            </a:r>
            <a:br>
              <a:rPr lang="en-US" sz="1200" b="1" dirty="0" smtClean="0"/>
            </a:br>
            <a:r>
              <a:rPr lang="zh-TW" altLang="en-US" sz="1200" b="1" dirty="0" smtClean="0"/>
              <a:t>然而</a:t>
            </a:r>
            <a:r>
              <a:rPr lang="zh-TW" altLang="en-US" sz="1200" b="1" dirty="0"/>
              <a:t>，信貸經理現在有權放棄信貸狀況要求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940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45198-DF98-4860-AAF4-4269071BD701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115889"/>
            <a:ext cx="8445500" cy="646112"/>
          </a:xfrm>
        </p:spPr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dirty="0"/>
              <a:t>Process Description Tools </a:t>
            </a:r>
            <a:r>
              <a:rPr lang="en-US" sz="1400" dirty="0"/>
              <a:t>(Cont.)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200" y="706840"/>
            <a:ext cx="4191000" cy="436160"/>
          </a:xfrm>
          <a:prstGeom prst="rect">
            <a:avLst/>
          </a:prstGeom>
        </p:spPr>
        <p:txBody>
          <a:bodyPr wrap="square" lIns="96661" tIns="48331" rIns="96661" bIns="48331">
            <a:spAutoFit/>
          </a:bodyPr>
          <a:lstStyle/>
          <a:p>
            <a:r>
              <a:rPr lang="zh-TW" altLang="en-US" sz="1100" b="1" dirty="0" smtClean="0"/>
              <a:t>在</a:t>
            </a:r>
            <a:r>
              <a:rPr lang="zh-TW" altLang="en-US" sz="1100" b="1" dirty="0"/>
              <a:t>最終版本中，只剩下四條規則</a:t>
            </a:r>
            <a:r>
              <a:rPr lang="zh-TW" altLang="en-US" sz="1100" b="1" dirty="0" smtClean="0"/>
              <a:t>。</a:t>
            </a:r>
            <a:endParaRPr lang="en-US" altLang="zh-TW" sz="1100" b="1" dirty="0" smtClean="0"/>
          </a:p>
          <a:p>
            <a:r>
              <a:rPr lang="zh-TW" altLang="en-US" sz="1100" b="1" dirty="0" smtClean="0"/>
              <a:t>這些</a:t>
            </a:r>
            <a:r>
              <a:rPr lang="zh-TW" altLang="en-US" sz="1100" b="1" dirty="0"/>
              <a:t>規則記錄了</a:t>
            </a:r>
            <a:r>
              <a:rPr lang="zh-TW" altLang="en-US" sz="1100" b="1" dirty="0" smtClean="0"/>
              <a:t>邏輯，並在系統開發時轉成程序</a:t>
            </a:r>
            <a:endParaRPr lang="en-US" sz="11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7" b="54651"/>
          <a:stretch/>
        </p:blipFill>
        <p:spPr bwMode="auto">
          <a:xfrm>
            <a:off x="76200" y="1104900"/>
            <a:ext cx="4768781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9000"/>
            <a:ext cx="503187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916" y="3276240"/>
            <a:ext cx="4766542" cy="160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1"/>
          <p:cNvSpPr/>
          <p:nvPr/>
        </p:nvSpPr>
        <p:spPr>
          <a:xfrm>
            <a:off x="76200" y="3048000"/>
            <a:ext cx="4191000" cy="436160"/>
          </a:xfrm>
          <a:prstGeom prst="rect">
            <a:avLst/>
          </a:prstGeom>
        </p:spPr>
        <p:txBody>
          <a:bodyPr wrap="square" lIns="96661" tIns="48331" rIns="96661" bIns="48331">
            <a:spAutoFit/>
          </a:bodyPr>
          <a:lstStyle/>
          <a:p>
            <a:r>
              <a:rPr lang="zh-TW" altLang="en-US" sz="1100" b="1" dirty="0" smtClean="0"/>
              <a:t>第</a:t>
            </a:r>
            <a:r>
              <a:rPr lang="zh-TW" altLang="en-US" sz="1100" b="1" dirty="0"/>
              <a:t>一個聲明包含兩個單獨的條件 </a:t>
            </a:r>
            <a:r>
              <a:rPr lang="en-US" altLang="zh-TW" sz="1100" b="1" dirty="0" smtClean="0"/>
              <a:t>– </a:t>
            </a:r>
          </a:p>
          <a:p>
            <a:r>
              <a:rPr lang="zh-TW" altLang="en-US" sz="1100" b="1" dirty="0" smtClean="0"/>
              <a:t>一個</a:t>
            </a:r>
            <a:r>
              <a:rPr lang="zh-TW" altLang="en-US" sz="1100" b="1" dirty="0"/>
              <a:t>用於</a:t>
            </a:r>
            <a:r>
              <a:rPr lang="en-US" altLang="zh-TW" sz="1100" b="1" dirty="0"/>
              <a:t>5</a:t>
            </a:r>
            <a:r>
              <a:rPr lang="zh-TW" altLang="en-US" sz="1100" b="1" dirty="0"/>
              <a:t>％的折扣，另一個用於額外的折扣</a:t>
            </a:r>
            <a:endParaRPr lang="en-US" sz="11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8" y="5330832"/>
            <a:ext cx="4771333" cy="191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5001"/>
          <a:stretch/>
        </p:blipFill>
        <p:spPr bwMode="auto">
          <a:xfrm>
            <a:off x="4871582" y="876300"/>
            <a:ext cx="4729618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5795202"/>
            <a:ext cx="3871831" cy="1418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8003635" y="5486043"/>
            <a:ext cx="13689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TW" sz="1400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72933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500"/>
              <a:t>2-</a:t>
            </a:r>
            <a:fld id="{D979D020-60FA-4A80-AC61-9FA6245B32FA}" type="slidenum">
              <a:rPr lang="en-US" altLang="zh-CN" sz="15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500"/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1255871" y="3125631"/>
            <a:ext cx="6287929" cy="3732369"/>
            <a:chOff x="662" y="1325"/>
            <a:chExt cx="4472" cy="2613"/>
          </a:xfrm>
        </p:grpSpPr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662" y="2258"/>
              <a:ext cx="4472" cy="168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3" name="Text Box 5"/>
            <p:cNvSpPr txBox="1">
              <a:spLocks noChangeArrowheads="1"/>
            </p:cNvSpPr>
            <p:nvPr/>
          </p:nvSpPr>
          <p:spPr bwMode="auto">
            <a:xfrm>
              <a:off x="2586" y="2368"/>
              <a:ext cx="1021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900" b="1" dirty="0">
                  <a:ea typeface="SimSun" pitchFamily="2" charset="-122"/>
                </a:rPr>
                <a:t>2-4 Weeks </a:t>
              </a:r>
              <a:endParaRPr lang="en-US" altLang="zh-TW" sz="3000" dirty="0">
                <a:latin typeface="Arial" pitchFamily="34" charset="0"/>
                <a:ea typeface="新細明體" pitchFamily="18" charset="-120"/>
              </a:endParaRPr>
            </a:p>
          </p:txBody>
        </p:sp>
        <p:grpSp>
          <p:nvGrpSpPr>
            <p:cNvPr id="34" name="Group 6"/>
            <p:cNvGrpSpPr>
              <a:grpSpLocks/>
            </p:cNvGrpSpPr>
            <p:nvPr/>
          </p:nvGrpSpPr>
          <p:grpSpPr bwMode="auto">
            <a:xfrm>
              <a:off x="1292" y="1325"/>
              <a:ext cx="2426" cy="2381"/>
              <a:chOff x="1292" y="1325"/>
              <a:chExt cx="2426" cy="2381"/>
            </a:xfrm>
          </p:grpSpPr>
          <p:sp>
            <p:nvSpPr>
              <p:cNvPr id="35" name="AutoShape 7"/>
              <p:cNvSpPr>
                <a:spLocks noChangeArrowheads="1"/>
              </p:cNvSpPr>
              <p:nvPr/>
            </p:nvSpPr>
            <p:spPr bwMode="auto">
              <a:xfrm flipH="1">
                <a:off x="2233" y="1486"/>
                <a:ext cx="1401" cy="1032"/>
              </a:xfrm>
              <a:prstGeom prst="curvedDownArrow">
                <a:avLst>
                  <a:gd name="adj1" fmla="val 27151"/>
                  <a:gd name="adj2" fmla="val 54302"/>
                  <a:gd name="adj3" fmla="val 33333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6" name="AutoShape 8"/>
              <p:cNvSpPr>
                <a:spLocks noChangeArrowheads="1"/>
              </p:cNvSpPr>
              <p:nvPr/>
            </p:nvSpPr>
            <p:spPr bwMode="auto">
              <a:xfrm>
                <a:off x="2383" y="2577"/>
                <a:ext cx="1335" cy="845"/>
              </a:xfrm>
              <a:prstGeom prst="curvedUpArrow">
                <a:avLst>
                  <a:gd name="adj1" fmla="val 31598"/>
                  <a:gd name="adj2" fmla="val 63195"/>
                  <a:gd name="adj3" fmla="val 33333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grpSp>
            <p:nvGrpSpPr>
              <p:cNvPr id="37" name="Group 9"/>
              <p:cNvGrpSpPr>
                <a:grpSpLocks/>
              </p:cNvGrpSpPr>
              <p:nvPr/>
            </p:nvGrpSpPr>
            <p:grpSpPr bwMode="auto">
              <a:xfrm>
                <a:off x="1292" y="1325"/>
                <a:ext cx="1200" cy="2381"/>
                <a:chOff x="1292" y="1325"/>
                <a:chExt cx="1200" cy="2381"/>
              </a:xfrm>
            </p:grpSpPr>
            <p:grpSp>
              <p:nvGrpSpPr>
                <p:cNvPr id="38" name="Group 10"/>
                <p:cNvGrpSpPr>
                  <a:grpSpLocks/>
                </p:cNvGrpSpPr>
                <p:nvPr/>
              </p:nvGrpSpPr>
              <p:grpSpPr bwMode="auto">
                <a:xfrm>
                  <a:off x="1780" y="2957"/>
                  <a:ext cx="576" cy="387"/>
                  <a:chOff x="1961" y="2957"/>
                  <a:chExt cx="395" cy="387"/>
                </a:xfrm>
              </p:grpSpPr>
              <p:sp>
                <p:nvSpPr>
                  <p:cNvPr id="44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961" y="3236"/>
                    <a:ext cx="389" cy="108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miter lim="800000"/>
                    <a:headEnd/>
                    <a:tailEnd/>
                  </a:ln>
                  <a:effectLst/>
                  <a:scene3d>
                    <a:camera prst="legacyPerspectiveFront">
                      <a:rot lat="1500000" lon="20099996" rev="0"/>
                    </a:camera>
                    <a:lightRig rig="legacyFlat4" dir="t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C0C0C0"/>
                    </a:extrusionClr>
                  </a:sp3d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flatTx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TW" altLang="en-US">
                      <a:ea typeface="新細明體" pitchFamily="18" charset="-120"/>
                    </a:endParaRPr>
                  </a:p>
                </p:txBody>
              </p:sp>
              <p:sp>
                <p:nvSpPr>
                  <p:cNvPr id="45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967" y="3100"/>
                    <a:ext cx="389" cy="107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miter lim="800000"/>
                    <a:headEnd/>
                    <a:tailEnd/>
                  </a:ln>
                  <a:effectLst/>
                  <a:scene3d>
                    <a:camera prst="legacyPerspectiveFront">
                      <a:rot lat="1500000" lon="20099996" rev="0"/>
                    </a:camera>
                    <a:lightRig rig="legacyFlat4" dir="t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C0C0C0"/>
                    </a:extrusionClr>
                  </a:sp3d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flatTx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TW" altLang="en-US">
                      <a:ea typeface="新細明體" pitchFamily="18" charset="-120"/>
                    </a:endParaRPr>
                  </a:p>
                </p:txBody>
              </p:sp>
              <p:sp>
                <p:nvSpPr>
                  <p:cNvPr id="46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962" y="2957"/>
                    <a:ext cx="388" cy="108"/>
                  </a:xfrm>
                  <a:prstGeom prst="rect">
                    <a:avLst/>
                  </a:prstGeom>
                  <a:solidFill>
                    <a:srgbClr val="C0C0C0"/>
                  </a:solidFill>
                  <a:ln w="9525">
                    <a:miter lim="800000"/>
                    <a:headEnd/>
                    <a:tailEnd/>
                  </a:ln>
                  <a:effectLst/>
                  <a:scene3d>
                    <a:camera prst="legacyPerspectiveFront">
                      <a:rot lat="1500000" lon="20099996" rev="0"/>
                    </a:camera>
                    <a:lightRig rig="legacyFlat4" dir="t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C0C0C0"/>
                    </a:extrusionClr>
                  </a:sp3d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flatTx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TW" altLang="en-US">
                      <a:ea typeface="新細明體" pitchFamily="18" charset="-120"/>
                    </a:endParaRPr>
                  </a:p>
                </p:txBody>
              </p:sp>
            </p:grpSp>
            <p:sp>
              <p:nvSpPr>
                <p:cNvPr id="3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676" y="3336"/>
                  <a:ext cx="772" cy="3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900" b="1">
                      <a:ea typeface="SimSun" pitchFamily="2" charset="-122"/>
                    </a:rPr>
                    <a:t>Sprint Backlog</a:t>
                  </a:r>
                  <a:endParaRPr lang="en-US" altLang="zh-TW" sz="3000">
                    <a:latin typeface="Arial" pitchFamily="34" charset="0"/>
                    <a:ea typeface="新細明體" pitchFamily="18" charset="-120"/>
                  </a:endParaRPr>
                </a:p>
              </p:txBody>
            </p:sp>
            <p:sp>
              <p:nvSpPr>
                <p:cNvPr id="40" name="AutoShape 15"/>
                <p:cNvSpPr>
                  <a:spLocks noChangeArrowheads="1"/>
                </p:cNvSpPr>
                <p:nvPr/>
              </p:nvSpPr>
              <p:spPr bwMode="auto">
                <a:xfrm rot="2931687">
                  <a:off x="1738" y="2463"/>
                  <a:ext cx="554" cy="87"/>
                </a:xfrm>
                <a:prstGeom prst="rightArrow">
                  <a:avLst>
                    <a:gd name="adj1" fmla="val 50000"/>
                    <a:gd name="adj2" fmla="val 159195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>
                    <a:ea typeface="新細明體" pitchFamily="18" charset="-120"/>
                  </a:endParaRPr>
                </a:p>
              </p:txBody>
            </p:sp>
            <p:sp>
              <p:nvSpPr>
                <p:cNvPr id="4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292" y="1849"/>
                  <a:ext cx="1200" cy="2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900" b="1">
                      <a:ea typeface="SimSun" pitchFamily="2" charset="-122"/>
                    </a:rPr>
                    <a:t>Sprint Planning </a:t>
                  </a:r>
                  <a:endParaRPr lang="en-US" altLang="zh-TW" sz="3000">
                    <a:latin typeface="Arial" pitchFamily="34" charset="0"/>
                    <a:ea typeface="新細明體" pitchFamily="18" charset="-120"/>
                  </a:endParaRPr>
                </a:p>
              </p:txBody>
            </p:sp>
            <p:sp>
              <p:nvSpPr>
                <p:cNvPr id="42" name="AutoShape 17"/>
                <p:cNvSpPr>
                  <a:spLocks noChangeArrowheads="1"/>
                </p:cNvSpPr>
                <p:nvPr/>
              </p:nvSpPr>
              <p:spPr bwMode="auto">
                <a:xfrm rot="19131687">
                  <a:off x="1370" y="2441"/>
                  <a:ext cx="287" cy="167"/>
                </a:xfrm>
                <a:prstGeom prst="rightArrow">
                  <a:avLst>
                    <a:gd name="adj1" fmla="val 50000"/>
                    <a:gd name="adj2" fmla="val 4296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>
                    <a:ea typeface="新細明體" pitchFamily="18" charset="-120"/>
                  </a:endParaRPr>
                </a:p>
              </p:txBody>
            </p:sp>
            <p:pic>
              <p:nvPicPr>
                <p:cNvPr id="43" name="Picture 18" descr="K0705520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2" y="1325"/>
                  <a:ext cx="832" cy="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73" name="Group 19"/>
          <p:cNvGrpSpPr>
            <a:grpSpLocks/>
          </p:cNvGrpSpPr>
          <p:nvPr/>
        </p:nvGrpSpPr>
        <p:grpSpPr bwMode="auto">
          <a:xfrm>
            <a:off x="5593698" y="2971630"/>
            <a:ext cx="2870835" cy="1000293"/>
            <a:chOff x="2712" y="732"/>
            <a:chExt cx="2175" cy="746"/>
          </a:xfrm>
        </p:grpSpPr>
        <p:sp>
          <p:nvSpPr>
            <p:cNvPr id="74" name="AutoShape 20"/>
            <p:cNvSpPr>
              <a:spLocks noChangeArrowheads="1"/>
            </p:cNvSpPr>
            <p:nvPr/>
          </p:nvSpPr>
          <p:spPr bwMode="auto">
            <a:xfrm>
              <a:off x="2745" y="780"/>
              <a:ext cx="547" cy="372"/>
            </a:xfrm>
            <a:prstGeom prst="curvedDownArrow">
              <a:avLst>
                <a:gd name="adj1" fmla="val 29409"/>
                <a:gd name="adj2" fmla="val 58817"/>
                <a:gd name="adj3" fmla="val 3333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75" name="AutoShape 21"/>
            <p:cNvSpPr>
              <a:spLocks noChangeArrowheads="1"/>
            </p:cNvSpPr>
            <p:nvPr/>
          </p:nvSpPr>
          <p:spPr bwMode="auto">
            <a:xfrm flipH="1">
              <a:off x="2712" y="1173"/>
              <a:ext cx="521" cy="305"/>
            </a:xfrm>
            <a:prstGeom prst="curvedUpArrow">
              <a:avLst>
                <a:gd name="adj1" fmla="val 34164"/>
                <a:gd name="adj2" fmla="val 68328"/>
                <a:gd name="adj3" fmla="val 3333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76" name="Text Box 22"/>
            <p:cNvSpPr txBox="1">
              <a:spLocks noChangeArrowheads="1"/>
            </p:cNvSpPr>
            <p:nvPr/>
          </p:nvSpPr>
          <p:spPr bwMode="auto">
            <a:xfrm>
              <a:off x="4002" y="789"/>
              <a:ext cx="885" cy="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900" b="1" dirty="0">
                  <a:ea typeface="SimSun" pitchFamily="2" charset="-122"/>
                </a:rPr>
                <a:t>Daily Scrum Meeting</a:t>
              </a:r>
              <a:endParaRPr lang="en-US" altLang="zh-TW" sz="3000" dirty="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7" name="Text Box 23"/>
            <p:cNvSpPr txBox="1">
              <a:spLocks noChangeArrowheads="1"/>
            </p:cNvSpPr>
            <p:nvPr/>
          </p:nvSpPr>
          <p:spPr bwMode="auto">
            <a:xfrm>
              <a:off x="3249" y="732"/>
              <a:ext cx="1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zh-TW" sz="3000">
                <a:latin typeface="Arial" pitchFamily="34" charset="0"/>
                <a:ea typeface="新細明體" pitchFamily="18" charset="-120"/>
              </a:endParaRPr>
            </a:p>
          </p:txBody>
        </p:sp>
        <p:pic>
          <p:nvPicPr>
            <p:cNvPr id="78" name="Picture 24" descr="K070552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0" y="802"/>
              <a:ext cx="832" cy="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" name="Group 25"/>
          <p:cNvGrpSpPr>
            <a:grpSpLocks/>
          </p:cNvGrpSpPr>
          <p:nvPr/>
        </p:nvGrpSpPr>
        <p:grpSpPr bwMode="auto">
          <a:xfrm>
            <a:off x="6148726" y="4296414"/>
            <a:ext cx="3049025" cy="1169243"/>
            <a:chOff x="3638" y="1607"/>
            <a:chExt cx="2310" cy="872"/>
          </a:xfrm>
        </p:grpSpPr>
        <p:sp>
          <p:nvSpPr>
            <p:cNvPr id="80" name="Text Box 26"/>
            <p:cNvSpPr txBox="1">
              <a:spLocks noChangeArrowheads="1"/>
            </p:cNvSpPr>
            <p:nvPr/>
          </p:nvSpPr>
          <p:spPr bwMode="auto">
            <a:xfrm>
              <a:off x="3720" y="2152"/>
              <a:ext cx="1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zh-TW" sz="300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81" name="Text Box 27"/>
            <p:cNvSpPr txBox="1">
              <a:spLocks noChangeArrowheads="1"/>
            </p:cNvSpPr>
            <p:nvPr/>
          </p:nvSpPr>
          <p:spPr bwMode="auto">
            <a:xfrm>
              <a:off x="4305" y="1981"/>
              <a:ext cx="164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900" b="1" dirty="0">
                  <a:ea typeface="SimSun" pitchFamily="2" charset="-122"/>
                </a:rPr>
                <a:t>Sprint Retrospection </a:t>
              </a:r>
              <a:endParaRPr lang="en-US" altLang="zh-TW" sz="3000" dirty="0">
                <a:latin typeface="Arial" pitchFamily="34" charset="0"/>
                <a:ea typeface="新細明體" pitchFamily="18" charset="-120"/>
              </a:endParaRPr>
            </a:p>
          </p:txBody>
        </p:sp>
        <p:pic>
          <p:nvPicPr>
            <p:cNvPr id="82" name="Picture 28" descr="K070552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" y="1607"/>
              <a:ext cx="832" cy="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Group 29"/>
          <p:cNvGrpSpPr>
            <a:grpSpLocks/>
          </p:cNvGrpSpPr>
          <p:nvPr/>
        </p:nvGrpSpPr>
        <p:grpSpPr bwMode="auto">
          <a:xfrm>
            <a:off x="5525723" y="5597866"/>
            <a:ext cx="3565113" cy="1366352"/>
            <a:chOff x="3179" y="2608"/>
            <a:chExt cx="2701" cy="1019"/>
          </a:xfrm>
        </p:grpSpPr>
        <p:sp>
          <p:nvSpPr>
            <p:cNvPr id="84" name="AutoShape 30"/>
            <p:cNvSpPr>
              <a:spLocks noChangeArrowheads="1"/>
            </p:cNvSpPr>
            <p:nvPr/>
          </p:nvSpPr>
          <p:spPr bwMode="auto">
            <a:xfrm>
              <a:off x="3179" y="3142"/>
              <a:ext cx="1130" cy="368"/>
            </a:xfrm>
            <a:prstGeom prst="rightArrow">
              <a:avLst>
                <a:gd name="adj1" fmla="val 50000"/>
                <a:gd name="adj2" fmla="val 767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85" name="Text Box 31"/>
            <p:cNvSpPr txBox="1">
              <a:spLocks noChangeArrowheads="1"/>
            </p:cNvSpPr>
            <p:nvPr/>
          </p:nvSpPr>
          <p:spPr bwMode="auto">
            <a:xfrm>
              <a:off x="4710" y="2644"/>
              <a:ext cx="1170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900" b="1" dirty="0">
                  <a:ea typeface="SimSun" pitchFamily="2" charset="-122"/>
                </a:rPr>
                <a:t>Potentially Shippable Product Increment</a:t>
              </a:r>
              <a:endParaRPr lang="en-US" altLang="zh-TW" sz="3000" dirty="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86" name="Text Box 32"/>
            <p:cNvSpPr txBox="1">
              <a:spLocks noChangeArrowheads="1"/>
            </p:cNvSpPr>
            <p:nvPr/>
          </p:nvSpPr>
          <p:spPr bwMode="auto">
            <a:xfrm>
              <a:off x="4318" y="2704"/>
              <a:ext cx="1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zh-TW" sz="3000">
                <a:latin typeface="Arial" pitchFamily="34" charset="0"/>
                <a:ea typeface="新細明體" pitchFamily="18" charset="-120"/>
              </a:endParaRPr>
            </a:p>
          </p:txBody>
        </p:sp>
        <p:pic>
          <p:nvPicPr>
            <p:cNvPr id="87" name="Picture 33" descr="MC900233529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608"/>
              <a:ext cx="773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8" name="Group 34"/>
          <p:cNvGrpSpPr>
            <a:grpSpLocks/>
          </p:cNvGrpSpPr>
          <p:nvPr/>
        </p:nvGrpSpPr>
        <p:grpSpPr bwMode="auto">
          <a:xfrm>
            <a:off x="538923" y="3464402"/>
            <a:ext cx="2030043" cy="3216759"/>
            <a:chOff x="110" y="1350"/>
            <a:chExt cx="1538" cy="2399"/>
          </a:xfrm>
        </p:grpSpPr>
        <p:grpSp>
          <p:nvGrpSpPr>
            <p:cNvPr id="89" name="Group 35"/>
            <p:cNvGrpSpPr>
              <a:grpSpLocks/>
            </p:cNvGrpSpPr>
            <p:nvPr/>
          </p:nvGrpSpPr>
          <p:grpSpPr bwMode="auto">
            <a:xfrm>
              <a:off x="804" y="2862"/>
              <a:ext cx="597" cy="482"/>
              <a:chOff x="1076" y="2724"/>
              <a:chExt cx="325" cy="620"/>
            </a:xfrm>
          </p:grpSpPr>
          <p:sp>
            <p:nvSpPr>
              <p:cNvPr id="96" name="Rectangle 36"/>
              <p:cNvSpPr>
                <a:spLocks noChangeArrowheads="1"/>
              </p:cNvSpPr>
              <p:nvPr/>
            </p:nvSpPr>
            <p:spPr bwMode="auto">
              <a:xfrm>
                <a:off x="1076" y="3172"/>
                <a:ext cx="320" cy="172"/>
              </a:xfrm>
              <a:prstGeom prst="rect">
                <a:avLst/>
              </a:prstGeom>
              <a:solidFill>
                <a:srgbClr val="C0C0C0"/>
              </a:soli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1500000" lon="20099996" rev="0"/>
                </a:camera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auto">
              <a:xfrm>
                <a:off x="1081" y="2953"/>
                <a:ext cx="320" cy="172"/>
              </a:xfrm>
              <a:prstGeom prst="rect">
                <a:avLst/>
              </a:prstGeom>
              <a:solidFill>
                <a:srgbClr val="C0C0C0"/>
              </a:soli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1500000" lon="20099996" rev="0"/>
                </a:camera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auto">
              <a:xfrm>
                <a:off x="1076" y="2724"/>
                <a:ext cx="320" cy="172"/>
              </a:xfrm>
              <a:prstGeom prst="rect">
                <a:avLst/>
              </a:prstGeom>
              <a:solidFill>
                <a:srgbClr val="C0C0C0"/>
              </a:soli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1500000" lon="20099996" rev="0"/>
                </a:camera>
                <a:lightRig rig="legacyFlat4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>
                  <a:ea typeface="新細明體" pitchFamily="18" charset="-120"/>
                </a:endParaRPr>
              </a:p>
            </p:txBody>
          </p:sp>
        </p:grpSp>
        <p:sp>
          <p:nvSpPr>
            <p:cNvPr id="90" name="Text Box 39"/>
            <p:cNvSpPr txBox="1">
              <a:spLocks noChangeArrowheads="1"/>
            </p:cNvSpPr>
            <p:nvPr/>
          </p:nvSpPr>
          <p:spPr bwMode="auto">
            <a:xfrm>
              <a:off x="752" y="3336"/>
              <a:ext cx="896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900" b="1">
                  <a:ea typeface="SimSun" pitchFamily="2" charset="-122"/>
                </a:rPr>
                <a:t>Product Backlog</a:t>
              </a:r>
              <a:endParaRPr lang="en-US" altLang="zh-TW" sz="300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91" name="AutoShape 40"/>
            <p:cNvSpPr>
              <a:spLocks noChangeArrowheads="1"/>
            </p:cNvSpPr>
            <p:nvPr/>
          </p:nvSpPr>
          <p:spPr bwMode="auto">
            <a:xfrm rot="3884899">
              <a:off x="667" y="2332"/>
              <a:ext cx="542" cy="149"/>
            </a:xfrm>
            <a:prstGeom prst="rightArrow">
              <a:avLst>
                <a:gd name="adj1" fmla="val 50000"/>
                <a:gd name="adj2" fmla="val 9094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>
                <a:ea typeface="新細明體" pitchFamily="18" charset="-120"/>
              </a:endParaRPr>
            </a:p>
          </p:txBody>
        </p:sp>
        <p:grpSp>
          <p:nvGrpSpPr>
            <p:cNvPr id="92" name="Group 41"/>
            <p:cNvGrpSpPr>
              <a:grpSpLocks/>
            </p:cNvGrpSpPr>
            <p:nvPr/>
          </p:nvGrpSpPr>
          <p:grpSpPr bwMode="auto">
            <a:xfrm>
              <a:off x="110" y="1350"/>
              <a:ext cx="1269" cy="826"/>
              <a:chOff x="110" y="1350"/>
              <a:chExt cx="1269" cy="826"/>
            </a:xfrm>
          </p:grpSpPr>
          <p:sp>
            <p:nvSpPr>
              <p:cNvPr id="93" name="Text Box 42"/>
              <p:cNvSpPr txBox="1">
                <a:spLocks noChangeArrowheads="1"/>
              </p:cNvSpPr>
              <p:nvPr/>
            </p:nvSpPr>
            <p:spPr bwMode="auto">
              <a:xfrm>
                <a:off x="419" y="1350"/>
                <a:ext cx="11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zh-TW" sz="3000">
                  <a:latin typeface="Arial" pitchFamily="34" charset="0"/>
                  <a:ea typeface="新細明體" pitchFamily="18" charset="-120"/>
                </a:endParaRPr>
              </a:p>
            </p:txBody>
          </p:sp>
          <p:sp>
            <p:nvSpPr>
              <p:cNvPr id="94" name="Text Box 43"/>
              <p:cNvSpPr txBox="1">
                <a:spLocks noChangeArrowheads="1"/>
              </p:cNvSpPr>
              <p:nvPr/>
            </p:nvSpPr>
            <p:spPr bwMode="auto">
              <a:xfrm>
                <a:off x="110" y="1911"/>
                <a:ext cx="1269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900" b="1">
                    <a:ea typeface="SimSun" pitchFamily="2" charset="-122"/>
                  </a:rPr>
                  <a:t>Release Planning </a:t>
                </a:r>
                <a:endParaRPr lang="en-US" altLang="zh-TW" sz="3000">
                  <a:latin typeface="Arial" pitchFamily="34" charset="0"/>
                  <a:ea typeface="新細明體" pitchFamily="18" charset="-120"/>
                </a:endParaRPr>
              </a:p>
            </p:txBody>
          </p:sp>
          <p:pic>
            <p:nvPicPr>
              <p:cNvPr id="95" name="Picture 44" descr="K0705520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" y="1350"/>
                <a:ext cx="832" cy="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9" name="矩形 48"/>
          <p:cNvSpPr/>
          <p:nvPr/>
        </p:nvSpPr>
        <p:spPr>
          <a:xfrm>
            <a:off x="457201" y="238078"/>
            <a:ext cx="321851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dirty="0" err="1" smtClean="0"/>
              <a:t>eXtreme</a:t>
            </a:r>
            <a:r>
              <a:rPr lang="en-US" altLang="en-US" dirty="0" smtClean="0"/>
              <a:t> </a:t>
            </a:r>
            <a:r>
              <a:rPr lang="en-US" altLang="en-US" dirty="0"/>
              <a:t>Programming</a:t>
            </a:r>
          </a:p>
        </p:txBody>
      </p:sp>
      <p:pic>
        <p:nvPicPr>
          <p:cNvPr id="50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546509"/>
            <a:ext cx="2767164" cy="254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文字方塊 50"/>
          <p:cNvSpPr txBox="1"/>
          <p:nvPr/>
        </p:nvSpPr>
        <p:spPr>
          <a:xfrm>
            <a:off x="3952875" y="408894"/>
            <a:ext cx="4012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1. 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比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RAD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的方法更快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能產生系統</a:t>
            </a:r>
            <a:endParaRPr lang="en-US" altLang="zh-TW" sz="1400" dirty="0" smtClean="0">
              <a:latin typeface="Adobe 繁黑體 Std B" pitchFamily="34" charset="-120"/>
              <a:ea typeface="Adobe 繁黑體 Std B" pitchFamily="34" charset="-120"/>
            </a:endParaRPr>
          </a:p>
          <a:p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2.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  適合用在小專案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1. 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在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分析與設計階段，使用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XP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方法，產生的文件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很少</a:t>
            </a: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      因此要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不可能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維護 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XP 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所建構的資訊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系統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</a:b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3.  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此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方法需要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使用者在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發展系統時一起</a:t>
            </a: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工作</a:t>
            </a: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/>
            </a:r>
            <a:b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</a:br>
            <a:r>
              <a:rPr lang="zh-TW" altLang="en-US" sz="1400" dirty="0" smtClean="0">
                <a:latin typeface="Adobe 繁黑體 Std B" pitchFamily="34" charset="-120"/>
                <a:ea typeface="Adobe 繁黑體 Std B" pitchFamily="34" charset="-120"/>
              </a:rPr>
              <a:t>      </a:t>
            </a:r>
            <a:r>
              <a:rPr lang="en-US" altLang="zh-TW" sz="1400" dirty="0" smtClean="0">
                <a:latin typeface="Adobe 繁黑體 Std B" pitchFamily="34" charset="-120"/>
                <a:ea typeface="Adobe 繁黑體 Std B" pitchFamily="34" charset="-120"/>
              </a:rPr>
              <a:t>(1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) 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定義需求</a:t>
            </a:r>
            <a:r>
              <a:rPr lang="en-US" altLang="zh-TW" sz="1400" dirty="0">
                <a:latin typeface="Adobe 繁黑體 Std B" pitchFamily="34" charset="-120"/>
                <a:ea typeface="Adobe 繁黑體 Std B" pitchFamily="34" charset="-120"/>
              </a:rPr>
              <a:t>(2) </a:t>
            </a:r>
            <a:r>
              <a:rPr lang="zh-TW" altLang="en-US" sz="1400" dirty="0">
                <a:latin typeface="Adobe 繁黑體 Std B" pitchFamily="34" charset="-120"/>
                <a:ea typeface="Adobe 繁黑體 Std B" pitchFamily="34" charset="-120"/>
              </a:rPr>
              <a:t>客戶測試這一點常常很難遵守</a:t>
            </a:r>
          </a:p>
        </p:txBody>
      </p:sp>
    </p:spTree>
    <p:extLst>
      <p:ext uri="{BB962C8B-B14F-4D97-AF65-F5344CB8AC3E}">
        <p14:creationId xmlns:p14="http://schemas.microsoft.com/office/powerpoint/2010/main" val="18621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8445500" cy="142557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Which Methodology to Use?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750" t="53704" r="29167" b="22592"/>
          <a:stretch/>
        </p:blipFill>
        <p:spPr>
          <a:xfrm>
            <a:off x="109141" y="1524000"/>
            <a:ext cx="9379744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ig_01_10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48382"/>
            <a:ext cx="7391400" cy="605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3427" y="7139703"/>
            <a:ext cx="65434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CA" altLang="en-US" sz="840"/>
              <a:t>fig_01_10</a:t>
            </a:r>
          </a:p>
        </p:txBody>
      </p:sp>
      <p:sp>
        <p:nvSpPr>
          <p:cNvPr id="12292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smtClean="0"/>
              <a:t>fig_01_10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 bwMode="auto">
          <a:xfrm>
            <a:off x="728663" y="268289"/>
            <a:ext cx="8445500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accent1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83306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66612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449918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933224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The Unified Process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ig_01_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" y="874661"/>
            <a:ext cx="7290435" cy="621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5093" y="7218046"/>
            <a:ext cx="654346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CA" altLang="en-US" sz="840"/>
              <a:t>fig_01_11</a:t>
            </a:r>
          </a:p>
        </p:txBody>
      </p:sp>
      <p:sp>
        <p:nvSpPr>
          <p:cNvPr id="13316" name="Rectangle 4" hidden="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8445500" cy="1425575"/>
          </a:xfrm>
        </p:spPr>
        <p:txBody>
          <a:bodyPr/>
          <a:lstStyle/>
          <a:p>
            <a:pPr eaLnBrk="1" hangingPunct="1"/>
            <a:r>
              <a:rPr lang="en-CA" altLang="en-US" smtClean="0"/>
              <a:t>fig_01_11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81000" y="152400"/>
            <a:ext cx="8991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accent1"/>
                </a:solidFill>
                <a:latin typeface="Times New Roman"/>
                <a:ea typeface="ＭＳ Ｐゴシック" pitchFamily="-107" charset="-128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83306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66612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449918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933224" algn="ctr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accent1"/>
                </a:solidFill>
                <a:latin typeface="News Gothic MT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altLang="en-US" smtClean="0">
                <a:ea typeface="ＭＳ Ｐゴシック" panose="020B0600070205080204" pitchFamily="34" charset="-128"/>
              </a:rPr>
              <a:t>Extensions to the Unified</a:t>
            </a:r>
            <a:r>
              <a:rPr lang="zh-TW" altLang="en-US" smtClean="0">
                <a:ea typeface="ＭＳ Ｐゴシック" panose="020B0600070205080204" pitchFamily="34" charset="-128"/>
              </a:rPr>
              <a:t> </a:t>
            </a:r>
            <a:r>
              <a:rPr lang="en-US" altLang="en-US" smtClean="0">
                <a:ea typeface="ＭＳ Ｐゴシック" panose="020B0600070205080204" pitchFamily="34" charset="-128"/>
              </a:rPr>
              <a:t>Process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92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>
          <a:xfrm>
            <a:off x="1155700" y="304800"/>
            <a:ext cx="8445500" cy="762000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Characteristics of Object-Oriented Systems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219200"/>
            <a:ext cx="8001000" cy="5167312"/>
          </a:xfrm>
        </p:spPr>
        <p:txBody>
          <a:bodyPr/>
          <a:lstStyle/>
          <a:p>
            <a:r>
              <a:rPr lang="zh-TW" altLang="en-US" sz="2400" b="1" dirty="0" smtClean="0">
                <a:ea typeface="ＭＳ Ｐゴシック" panose="020B0600070205080204" pitchFamily="34" charset="-128"/>
              </a:rPr>
              <a:t>類別與物件 </a:t>
            </a:r>
            <a:r>
              <a:rPr lang="en-US" altLang="en-US" sz="2400" b="1" dirty="0" smtClean="0">
                <a:ea typeface="ＭＳ Ｐゴシック" panose="020B0600070205080204" pitchFamily="34" charset="-128"/>
              </a:rPr>
              <a:t>Classes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&amp; Objects</a:t>
            </a:r>
          </a:p>
          <a:p>
            <a:pPr lvl="1"/>
            <a:r>
              <a:rPr lang="zh-TW" altLang="en-US" sz="2000" dirty="0" smtClean="0">
                <a:ea typeface="ＭＳ Ｐゴシック" panose="020B0600070205080204" pitchFamily="34" charset="-128"/>
              </a:rPr>
              <a:t>物件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Object </a:t>
            </a:r>
            <a:r>
              <a:rPr lang="en-US" altLang="en-US" sz="2000" dirty="0">
                <a:ea typeface="ＭＳ Ｐゴシック" panose="020B0600070205080204" pitchFamily="34" charset="-128"/>
              </a:rPr>
              <a:t>(instance): instantiation of a class</a:t>
            </a:r>
          </a:p>
          <a:p>
            <a:pPr lvl="1"/>
            <a:r>
              <a:rPr lang="zh-TW" altLang="en-US" sz="2000" dirty="0" smtClean="0">
                <a:ea typeface="ＭＳ Ｐゴシック" panose="020B0600070205080204" pitchFamily="34" charset="-128"/>
              </a:rPr>
              <a:t>屬性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Attributes</a:t>
            </a:r>
            <a:r>
              <a:rPr lang="en-US" altLang="en-US" sz="2000" dirty="0">
                <a:ea typeface="ＭＳ Ｐゴシック" panose="020B0600070205080204" pitchFamily="34" charset="-128"/>
              </a:rPr>
              <a:t>: information that describes the class</a:t>
            </a:r>
          </a:p>
          <a:p>
            <a:pPr lvl="1"/>
            <a:r>
              <a:rPr lang="zh-TW" altLang="en-US" sz="2000" dirty="0" smtClean="0">
                <a:ea typeface="ＭＳ Ｐゴシック" panose="020B0600070205080204" pitchFamily="34" charset="-128"/>
              </a:rPr>
              <a:t>狀態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State</a:t>
            </a:r>
            <a:r>
              <a:rPr lang="en-US" altLang="en-US" sz="2000" dirty="0">
                <a:ea typeface="ＭＳ Ｐゴシック" panose="020B0600070205080204" pitchFamily="34" charset="-128"/>
              </a:rPr>
              <a:t>: describes its values and relationships at a point in time</a:t>
            </a:r>
          </a:p>
          <a:p>
            <a:r>
              <a:rPr lang="zh-TW" altLang="en-US" sz="2400" b="1" dirty="0" smtClean="0">
                <a:ea typeface="ＭＳ Ｐゴシック" panose="020B0600070205080204" pitchFamily="34" charset="-128"/>
              </a:rPr>
              <a:t>方法與消息 </a:t>
            </a:r>
            <a:r>
              <a:rPr lang="en-US" altLang="en-US" sz="2400" b="1" dirty="0" smtClean="0">
                <a:ea typeface="ＭＳ Ｐゴシック" panose="020B0600070205080204" pitchFamily="34" charset="-128"/>
              </a:rPr>
              <a:t>Methods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&amp; Messages</a:t>
            </a:r>
          </a:p>
          <a:p>
            <a:pPr lvl="1"/>
            <a:r>
              <a:rPr lang="zh-TW" altLang="en-US" sz="2000" dirty="0" smtClean="0">
                <a:ea typeface="ＭＳ Ｐゴシック" panose="020B0600070205080204" pitchFamily="34" charset="-128"/>
              </a:rPr>
              <a:t>方法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Methods</a:t>
            </a:r>
            <a:r>
              <a:rPr lang="en-US" altLang="en-US" sz="2000" dirty="0">
                <a:ea typeface="ＭＳ Ｐゴシック" panose="020B0600070205080204" pitchFamily="34" charset="-128"/>
              </a:rPr>
              <a:t>: the behavior of a class</a:t>
            </a:r>
          </a:p>
          <a:p>
            <a:pPr lvl="1"/>
            <a:r>
              <a:rPr lang="zh-TW" altLang="en-US" sz="2000" dirty="0" smtClean="0">
                <a:ea typeface="ＭＳ Ｐゴシック" panose="020B0600070205080204" pitchFamily="34" charset="-128"/>
              </a:rPr>
              <a:t>消息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Messages</a:t>
            </a:r>
            <a:r>
              <a:rPr lang="en-US" altLang="en-US" sz="2000" dirty="0">
                <a:ea typeface="ＭＳ Ｐゴシック" panose="020B0600070205080204" pitchFamily="34" charset="-128"/>
              </a:rPr>
              <a:t>: information sent to an object to trigger a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method</a:t>
            </a:r>
          </a:p>
          <a:p>
            <a:pPr eaLnBrk="1" hangingPunct="1"/>
            <a:r>
              <a:rPr lang="en-US" altLang="zh-TW" dirty="0" smtClean="0">
                <a:ea typeface="ＭＳ Ｐゴシック" panose="020B0600070205080204" pitchFamily="34" charset="-128"/>
              </a:rPr>
              <a:t>Unified </a:t>
            </a:r>
            <a:r>
              <a:rPr lang="en-US" altLang="zh-TW" dirty="0">
                <a:ea typeface="ＭＳ Ｐゴシック" panose="020B0600070205080204" pitchFamily="34" charset="-128"/>
              </a:rPr>
              <a:t>Process</a:t>
            </a:r>
            <a:r>
              <a:rPr lang="zh-TW" altLang="en-US" dirty="0" smtClean="0">
                <a:ea typeface="ＭＳ Ｐゴシック" panose="020B0600070205080204" pitchFamily="34" charset="-128"/>
              </a:rPr>
              <a:t>的三大精神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Characteristics </a:t>
            </a:r>
            <a:r>
              <a:rPr lang="en-US" altLang="en-US" dirty="0">
                <a:ea typeface="ＭＳ Ｐゴシック" panose="020B0600070205080204" pitchFamily="34" charset="-128"/>
              </a:rPr>
              <a:t>of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OOAD</a:t>
            </a:r>
            <a:r>
              <a:rPr lang="zh-TW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: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zh-TW" altLang="en-US" dirty="0" smtClean="0">
                <a:ea typeface="ＭＳ Ｐゴシック" panose="020B0600070205080204" pitchFamily="34" charset="-128"/>
              </a:rPr>
              <a:t>使用案例導向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Use-case </a:t>
            </a:r>
            <a:r>
              <a:rPr lang="en-US" altLang="en-US" dirty="0">
                <a:ea typeface="ＭＳ Ｐゴシック" panose="020B0600070205080204" pitchFamily="34" charset="-128"/>
              </a:rPr>
              <a:t>Driven</a:t>
            </a:r>
          </a:p>
          <a:p>
            <a:pPr lvl="1" eaLnBrk="1" hangingPunct="1"/>
            <a:r>
              <a:rPr lang="zh-TW" altLang="en-US" dirty="0" smtClean="0">
                <a:ea typeface="ＭＳ Ｐゴシック" panose="020B0600070205080204" pitchFamily="34" charset="-128"/>
              </a:rPr>
              <a:t>架構為中心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Architecture </a:t>
            </a:r>
            <a:r>
              <a:rPr lang="en-US" altLang="en-US" dirty="0">
                <a:ea typeface="ＭＳ Ｐゴシック" panose="020B0600070205080204" pitchFamily="34" charset="-128"/>
              </a:rPr>
              <a:t>Centric</a:t>
            </a:r>
          </a:p>
          <a:p>
            <a:pPr lvl="1" eaLnBrk="1" hangingPunct="1"/>
            <a:r>
              <a:rPr lang="zh-TW" altLang="en-US" dirty="0" smtClean="0">
                <a:ea typeface="ＭＳ Ｐゴシック" panose="020B0600070205080204" pitchFamily="34" charset="-128"/>
              </a:rPr>
              <a:t>反覆與漸進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Iterative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Incremental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368300" lvl="1" indent="0">
              <a:buNone/>
            </a:pPr>
            <a:endParaRPr lang="en-US" altLang="en-US" sz="2000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3"/>
          <p:cNvSpPr>
            <a:spLocks noGrp="1"/>
          </p:cNvSpPr>
          <p:nvPr>
            <p:ph type="title" idx="4294967295"/>
          </p:nvPr>
        </p:nvSpPr>
        <p:spPr>
          <a:xfrm>
            <a:off x="609600" y="228600"/>
            <a:ext cx="8445500" cy="1425575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Unified Modeling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Language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zh-TW" altLang="zh-TW" b="1" dirty="0" smtClean="0"/>
              <a:t>(</a:t>
            </a:r>
            <a:r>
              <a:rPr lang="en-US" altLang="zh-TW" b="1" dirty="0" smtClean="0"/>
              <a:t>UML&amp;</a:t>
            </a:r>
            <a:r>
              <a:rPr lang="zh-TW" altLang="zh-TW" b="1" dirty="0" smtClean="0"/>
              <a:t>OOA D</a:t>
            </a:r>
            <a:r>
              <a:rPr lang="zh-TW" altLang="zh-TW" b="1" dirty="0"/>
              <a:t>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3011" name="Content Placeholder 4"/>
          <p:cNvSpPr>
            <a:spLocks noGrp="1"/>
          </p:cNvSpPr>
          <p:nvPr>
            <p:ph idx="4294967295"/>
          </p:nvPr>
        </p:nvSpPr>
        <p:spPr>
          <a:xfrm>
            <a:off x="533400" y="1676400"/>
            <a:ext cx="8445500" cy="4633912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ea typeface="ＭＳ Ｐゴシック" panose="020B0600070205080204" pitchFamily="34" charset="-128"/>
              </a:rPr>
              <a:t>UML 『</a:t>
            </a:r>
            <a:r>
              <a:rPr lang="zh-TW" altLang="en-US" sz="2800" dirty="0" smtClean="0">
                <a:ea typeface="ＭＳ Ｐゴシック" panose="020B0600070205080204" pitchFamily="34" charset="-128"/>
              </a:rPr>
              <a:t>只是</a:t>
            </a:r>
            <a:r>
              <a:rPr lang="en-US" altLang="zh-TW" sz="2800" dirty="0" smtClean="0">
                <a:ea typeface="ＭＳ Ｐゴシック" panose="020B0600070205080204" pitchFamily="34" charset="-128"/>
              </a:rPr>
              <a:t>』</a:t>
            </a:r>
            <a:r>
              <a:rPr lang="zh-TW" altLang="en-US" sz="2800" dirty="0" smtClean="0">
                <a:ea typeface="ＭＳ Ｐゴシック" panose="020B0600070205080204" pitchFamily="34" charset="-128"/>
              </a:rPr>
              <a:t>一種</a:t>
            </a:r>
            <a:r>
              <a:rPr lang="en-US" altLang="zh-TW" sz="2800" dirty="0" smtClean="0">
                <a:ea typeface="ＭＳ Ｐゴシック" panose="020B0600070205080204" pitchFamily="34" charset="-128"/>
              </a:rPr>
              <a:t>『</a:t>
            </a:r>
            <a:r>
              <a:rPr lang="zh-TW" altLang="en-US" sz="2800" dirty="0" smtClean="0">
                <a:ea typeface="ＭＳ Ｐゴシック" panose="020B0600070205080204" pitchFamily="34" charset="-128"/>
              </a:rPr>
              <a:t>畫圖的表示法</a:t>
            </a:r>
            <a:r>
              <a:rPr lang="en-US" altLang="zh-TW" sz="2800" dirty="0">
                <a:ea typeface="ＭＳ Ｐゴシック" panose="020B0600070205080204" pitchFamily="34" charset="-128"/>
              </a:rPr>
              <a:t>』</a:t>
            </a:r>
            <a:r>
              <a:rPr lang="zh-TW" altLang="en-US" sz="2800" dirty="0" smtClean="0">
                <a:ea typeface="ＭＳ Ｐゴシック" panose="020B0600070205080204" pitchFamily="34" charset="-128"/>
              </a:rPr>
              <a:t>而已 且有很多種 </a:t>
            </a:r>
            <a:endParaRPr lang="zh-TW" altLang="en-US" sz="2800" dirty="0">
              <a:ea typeface="ＭＳ Ｐゴシック" panose="020B0600070205080204" pitchFamily="34" charset="-128"/>
            </a:endParaRPr>
          </a:p>
          <a:p>
            <a:pPr lvl="3" eaLnBrk="1" hangingPunct="1"/>
            <a:r>
              <a:rPr lang="en-US" altLang="zh-TW" sz="2500" b="1" u="sng" dirty="0">
                <a:ea typeface="ＭＳ Ｐゴシック" panose="020B0600070205080204" pitchFamily="34" charset="-128"/>
              </a:rPr>
              <a:t>1</a:t>
            </a:r>
            <a:r>
              <a:rPr lang="en-US" altLang="zh-TW" sz="2500" b="1" u="sng" dirty="0" smtClean="0">
                <a:ea typeface="ＭＳ Ｐゴシック" panose="020B0600070205080204" pitchFamily="34" charset="-128"/>
              </a:rPr>
              <a:t>.</a:t>
            </a:r>
            <a:r>
              <a:rPr lang="zh-TW" altLang="en-US" sz="2500" b="1" u="sng" dirty="0" smtClean="0">
                <a:ea typeface="ＭＳ Ｐゴシック" panose="020B0600070205080204" pitchFamily="34" charset="-128"/>
              </a:rPr>
              <a:t>個案</a:t>
            </a:r>
            <a:r>
              <a:rPr lang="zh-TW" altLang="en-US" sz="2500" b="1" u="sng" dirty="0">
                <a:ea typeface="ＭＳ Ｐゴシック" panose="020B0600070205080204" pitchFamily="34" charset="-128"/>
              </a:rPr>
              <a:t>圖</a:t>
            </a:r>
            <a:r>
              <a:rPr lang="en-US" altLang="en-US" sz="2500" b="1" u="sng" dirty="0">
                <a:ea typeface="ＭＳ Ｐゴシック" panose="020B0600070205080204" pitchFamily="34" charset="-128"/>
              </a:rPr>
              <a:t>Use </a:t>
            </a:r>
            <a:r>
              <a:rPr lang="en-US" altLang="en-US" sz="2500" b="1" u="sng" dirty="0">
                <a:ea typeface="ＭＳ Ｐゴシック" panose="020B0600070205080204" pitchFamily="34" charset="-128"/>
              </a:rPr>
              <a:t>case </a:t>
            </a:r>
            <a:r>
              <a:rPr lang="en-US" altLang="en-US" sz="2500" b="1" u="sng" dirty="0" smtClean="0">
                <a:ea typeface="ＭＳ Ｐゴシック" panose="020B0600070205080204" pitchFamily="34" charset="-128"/>
              </a:rPr>
              <a:t>Diagram </a:t>
            </a:r>
            <a:endParaRPr lang="en-US" altLang="en-US" sz="2500" b="1" u="sng" dirty="0">
              <a:ea typeface="ＭＳ Ｐゴシック" panose="020B0600070205080204" pitchFamily="34" charset="-128"/>
            </a:endParaRPr>
          </a:p>
          <a:p>
            <a:pPr lvl="3" eaLnBrk="1" hangingPunct="1"/>
            <a:r>
              <a:rPr lang="en-US" altLang="en-US" sz="2500" u="sng" dirty="0">
                <a:ea typeface="ＭＳ Ｐゴシック" panose="020B0600070205080204" pitchFamily="34" charset="-128"/>
              </a:rPr>
              <a:t>2.</a:t>
            </a:r>
            <a:r>
              <a:rPr lang="zh-TW" altLang="en-US" sz="2500" b="1" u="sng" dirty="0">
                <a:ea typeface="ＭＳ Ｐゴシック" panose="020B0600070205080204" pitchFamily="34" charset="-128"/>
              </a:rPr>
              <a:t>類別圖</a:t>
            </a:r>
            <a:r>
              <a:rPr lang="en-US" altLang="en-US" sz="2500" b="1" u="sng" dirty="0">
                <a:ea typeface="ＭＳ Ｐゴシック" panose="020B0600070205080204" pitchFamily="34" charset="-128"/>
              </a:rPr>
              <a:t>Class Diagram</a:t>
            </a:r>
          </a:p>
          <a:p>
            <a:pPr lvl="3" eaLnBrk="1" hangingPunct="1"/>
            <a:r>
              <a:rPr lang="en-US" altLang="en-US" sz="2500" b="1" u="sng" dirty="0">
                <a:ea typeface="ＭＳ Ｐゴシック" panose="020B0600070205080204" pitchFamily="34" charset="-128"/>
              </a:rPr>
              <a:t>3.</a:t>
            </a:r>
            <a:r>
              <a:rPr lang="zh-TW" altLang="en-US" sz="2500" b="1" u="sng" dirty="0">
                <a:ea typeface="ＭＳ Ｐゴシック" panose="020B0600070205080204" pitchFamily="34" charset="-128"/>
              </a:rPr>
              <a:t>物件圖</a:t>
            </a:r>
            <a:r>
              <a:rPr lang="en-US" altLang="en-US" sz="2500" b="1" u="sng" dirty="0">
                <a:ea typeface="ＭＳ Ｐゴシック" panose="020B0600070205080204" pitchFamily="34" charset="-128"/>
              </a:rPr>
              <a:t>Object Diagram </a:t>
            </a:r>
          </a:p>
          <a:p>
            <a:pPr lvl="3" eaLnBrk="1" hangingPunct="1"/>
            <a:r>
              <a:rPr lang="en-US" altLang="en-US" sz="2500" dirty="0">
                <a:ea typeface="ＭＳ Ｐゴシック" panose="020B0600070205080204" pitchFamily="34" charset="-128"/>
              </a:rPr>
              <a:t>4.</a:t>
            </a:r>
            <a:r>
              <a:rPr lang="zh-TW" altLang="en-US" sz="2500" dirty="0">
                <a:ea typeface="ＭＳ Ｐゴシック" panose="020B0600070205080204" pitchFamily="34" charset="-128"/>
              </a:rPr>
              <a:t>循序圖</a:t>
            </a:r>
            <a:r>
              <a:rPr lang="en-US" altLang="en-US" sz="2500" dirty="0">
                <a:ea typeface="ＭＳ Ｐゴシック" panose="020B0600070205080204" pitchFamily="34" charset="-128"/>
              </a:rPr>
              <a:t>Sequence Diagram </a:t>
            </a:r>
          </a:p>
          <a:p>
            <a:pPr lvl="3" eaLnBrk="1" hangingPunct="1"/>
            <a:r>
              <a:rPr lang="en-US" altLang="en-US" sz="2500" dirty="0">
                <a:ea typeface="ＭＳ Ｐゴシック" panose="020B0600070205080204" pitchFamily="34" charset="-128"/>
              </a:rPr>
              <a:t>5.</a:t>
            </a:r>
            <a:r>
              <a:rPr lang="zh-TW" altLang="en-US" sz="2500" dirty="0">
                <a:ea typeface="ＭＳ Ｐゴシック" panose="020B0600070205080204" pitchFamily="34" charset="-128"/>
              </a:rPr>
              <a:t>合作圖</a:t>
            </a:r>
            <a:r>
              <a:rPr lang="en-US" altLang="en-US" sz="2500" dirty="0">
                <a:ea typeface="ＭＳ Ｐゴシック" panose="020B0600070205080204" pitchFamily="34" charset="-128"/>
              </a:rPr>
              <a:t>Collaboration Diagram </a:t>
            </a:r>
          </a:p>
          <a:p>
            <a:pPr lvl="3" eaLnBrk="1" hangingPunct="1"/>
            <a:r>
              <a:rPr lang="en-US" altLang="en-US" sz="2500" dirty="0">
                <a:ea typeface="ＭＳ Ｐゴシック" panose="020B0600070205080204" pitchFamily="34" charset="-128"/>
              </a:rPr>
              <a:t>6.</a:t>
            </a:r>
            <a:r>
              <a:rPr lang="zh-TW" altLang="en-US" sz="2500" dirty="0">
                <a:ea typeface="ＭＳ Ｐゴシック" panose="020B0600070205080204" pitchFamily="34" charset="-128"/>
              </a:rPr>
              <a:t>狀態圖</a:t>
            </a:r>
            <a:r>
              <a:rPr lang="en-US" altLang="en-US" sz="2500" dirty="0">
                <a:ea typeface="ＭＳ Ｐゴシック" panose="020B0600070205080204" pitchFamily="34" charset="-128"/>
              </a:rPr>
              <a:t>State Diagram</a:t>
            </a:r>
          </a:p>
          <a:p>
            <a:pPr lvl="3" eaLnBrk="1" hangingPunct="1"/>
            <a:r>
              <a:rPr lang="en-US" altLang="en-US" sz="2500" dirty="0">
                <a:ea typeface="ＭＳ Ｐゴシック" panose="020B0600070205080204" pitchFamily="34" charset="-128"/>
              </a:rPr>
              <a:t>7.</a:t>
            </a:r>
            <a:r>
              <a:rPr lang="zh-TW" altLang="en-US" sz="2500" dirty="0">
                <a:ea typeface="ＭＳ Ｐゴシック" panose="020B0600070205080204" pitchFamily="34" charset="-128"/>
              </a:rPr>
              <a:t>活動圖</a:t>
            </a:r>
            <a:r>
              <a:rPr lang="en-US" altLang="en-US" sz="2500" dirty="0">
                <a:ea typeface="ＭＳ Ｐゴシック" panose="020B0600070205080204" pitchFamily="34" charset="-128"/>
              </a:rPr>
              <a:t>Activity Diagram</a:t>
            </a:r>
          </a:p>
          <a:p>
            <a:pPr lvl="3" eaLnBrk="1" hangingPunct="1"/>
            <a:r>
              <a:rPr lang="en-US" altLang="en-US" sz="2500" dirty="0">
                <a:ea typeface="ＭＳ Ｐゴシック" panose="020B0600070205080204" pitchFamily="34" charset="-128"/>
              </a:rPr>
              <a:t>8.</a:t>
            </a:r>
            <a:r>
              <a:rPr lang="zh-TW" altLang="en-US" sz="2500" dirty="0">
                <a:ea typeface="ＭＳ Ｐゴシック" panose="020B0600070205080204" pitchFamily="34" charset="-128"/>
              </a:rPr>
              <a:t>元件圖</a:t>
            </a:r>
            <a:r>
              <a:rPr lang="en-US" altLang="en-US" sz="2500" dirty="0">
                <a:ea typeface="ＭＳ Ｐゴシック" panose="020B0600070205080204" pitchFamily="34" charset="-128"/>
              </a:rPr>
              <a:t>Component Diagram </a:t>
            </a:r>
          </a:p>
          <a:p>
            <a:pPr lvl="3" eaLnBrk="1" hangingPunct="1"/>
            <a:r>
              <a:rPr lang="en-US" altLang="en-US" sz="2500" dirty="0">
                <a:ea typeface="ＭＳ Ｐゴシック" panose="020B0600070205080204" pitchFamily="34" charset="-128"/>
              </a:rPr>
              <a:t>9.</a:t>
            </a:r>
            <a:r>
              <a:rPr lang="zh-TW" altLang="en-US" sz="2500" dirty="0">
                <a:ea typeface="ＭＳ Ｐゴシック" panose="020B0600070205080204" pitchFamily="34" charset="-128"/>
              </a:rPr>
              <a:t>佈署圖</a:t>
            </a:r>
            <a:r>
              <a:rPr lang="en-US" altLang="en-US" sz="2500" dirty="0">
                <a:ea typeface="ＭＳ Ｐゴシック" panose="020B0600070205080204" pitchFamily="34" charset="-128"/>
              </a:rPr>
              <a:t>Deployment </a:t>
            </a:r>
            <a:r>
              <a:rPr lang="en-US" altLang="en-US" sz="2500" dirty="0" smtClean="0">
                <a:ea typeface="ＭＳ Ｐゴシック" panose="020B0600070205080204" pitchFamily="34" charset="-128"/>
              </a:rPr>
              <a:t>Diagram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 hidden="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8445500" cy="1425575"/>
          </a:xfrm>
        </p:spPr>
        <p:txBody>
          <a:bodyPr/>
          <a:lstStyle/>
          <a:p>
            <a:pPr eaLnBrk="1" hangingPunct="1"/>
            <a:r>
              <a:rPr lang="en-CA" altLang="en-US" smtClean="0"/>
              <a:t>fig_01_12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24409"/>
              </p:ext>
            </p:extLst>
          </p:nvPr>
        </p:nvGraphicFramePr>
        <p:xfrm>
          <a:off x="152400" y="53975"/>
          <a:ext cx="5133896" cy="337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3" imgW="6559677" imgH="4318000" progId="Visio.Drawing.11">
                  <p:embed/>
                </p:oleObj>
              </mc:Choice>
              <mc:Fallback>
                <p:oleObj name="Visio" r:id="rId3" imgW="6559677" imgH="43180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3975"/>
                        <a:ext cx="5133896" cy="337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553742"/>
              </p:ext>
            </p:extLst>
          </p:nvPr>
        </p:nvGraphicFramePr>
        <p:xfrm>
          <a:off x="152400" y="3348489"/>
          <a:ext cx="5181600" cy="3890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5" imgW="9631080" imgH="5835600" progId="Visio.Drawing.11">
                  <p:embed/>
                </p:oleObj>
              </mc:Choice>
              <mc:Fallback>
                <p:oleObj name="Visio" r:id="rId5" imgW="9631080" imgH="583560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348489"/>
                        <a:ext cx="5181600" cy="3890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257800" y="152400"/>
            <a:ext cx="4289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u="sng" dirty="0">
                <a:solidFill>
                  <a:srgbClr val="CC3300"/>
                </a:solidFill>
              </a:rPr>
              <a:t>系統使用個案</a:t>
            </a:r>
            <a:r>
              <a:rPr lang="zh-TW" altLang="en-US" b="1" u="sng" dirty="0"/>
              <a:t>和</a:t>
            </a:r>
            <a:r>
              <a:rPr lang="zh-TW" altLang="en-US" b="1" u="sng" dirty="0">
                <a:solidFill>
                  <a:srgbClr val="CC3300"/>
                </a:solidFill>
              </a:rPr>
              <a:t>行為者</a:t>
            </a:r>
            <a:r>
              <a:rPr lang="zh-TW" altLang="en-US" b="1" u="sng" dirty="0"/>
              <a:t>之間互動的關係。</a:t>
            </a:r>
            <a:endParaRPr lang="zh-TW" altLang="en-US" u="sng" dirty="0"/>
          </a:p>
        </p:txBody>
      </p:sp>
      <p:sp>
        <p:nvSpPr>
          <p:cNvPr id="5" name="矩形 4"/>
          <p:cNvSpPr/>
          <p:nvPr/>
        </p:nvSpPr>
        <p:spPr>
          <a:xfrm>
            <a:off x="5257800" y="3505200"/>
            <a:ext cx="4136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u="sng" dirty="0"/>
              <a:t>系統存在之類別以及類別間的邏輯關係</a:t>
            </a:r>
          </a:p>
        </p:txBody>
      </p:sp>
    </p:spTree>
    <p:extLst>
      <p:ext uri="{BB962C8B-B14F-4D97-AF65-F5344CB8AC3E}">
        <p14:creationId xmlns:p14="http://schemas.microsoft.com/office/powerpoint/2010/main" val="18494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2FD598-C527-499B-83A0-1D432E9E6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99F2E9-3293-4FAE-A3D2-A4DCB00D4A15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54B16F2-C4E2-47D0-BE5D-5306E69145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3262</TotalTime>
  <Words>901</Words>
  <Application>Microsoft Office PowerPoint</Application>
  <PresentationFormat>自訂</PresentationFormat>
  <Paragraphs>235</Paragraphs>
  <Slides>28</Slides>
  <Notes>8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0" baseType="lpstr">
      <vt:lpstr>1_Breeze</vt:lpstr>
      <vt:lpstr>Visio</vt:lpstr>
      <vt:lpstr>fig_01_02</vt:lpstr>
      <vt:lpstr>fig_01_03</vt:lpstr>
      <vt:lpstr>PowerPoint 簡報</vt:lpstr>
      <vt:lpstr>Which Methodology to Use?</vt:lpstr>
      <vt:lpstr>fig_01_10</vt:lpstr>
      <vt:lpstr>fig_01_11</vt:lpstr>
      <vt:lpstr>Characteristics of Object-Oriented Systems</vt:lpstr>
      <vt:lpstr>Unified Modeling Language (UML&amp;OOA D)</vt:lpstr>
      <vt:lpstr>fig_01_12</vt:lpstr>
      <vt:lpstr>fig_01_12</vt:lpstr>
      <vt:lpstr>Tame Problem</vt:lpstr>
      <vt:lpstr>Wicked Problem</vt:lpstr>
      <vt:lpstr>Software Process Models</vt:lpstr>
      <vt:lpstr>Spiral Process Model</vt:lpstr>
      <vt:lpstr>Rational Unified Process (RUP)</vt:lpstr>
      <vt:lpstr>Team Software Process</vt:lpstr>
      <vt:lpstr>Paradigm and Methodology</vt:lpstr>
      <vt:lpstr>Agile Methods</vt:lpstr>
      <vt:lpstr>DSDM Unique Key Features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Process Description Tools (Cont.)</vt:lpstr>
      <vt:lpstr>Process Description Tools (Cont.)</vt:lpstr>
    </vt:vector>
  </TitlesOfParts>
  <Company>USMA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The Systems Analyst and Information Systems Development</dc:title>
  <dc:creator>Fernando Maymí</dc:creator>
  <cp:lastModifiedBy>JerryChien</cp:lastModifiedBy>
  <cp:revision>127</cp:revision>
  <cp:lastPrinted>2010-01-07T21:33:49Z</cp:lastPrinted>
  <dcterms:created xsi:type="dcterms:W3CDTF">2015-01-22T13:35:20Z</dcterms:created>
  <dcterms:modified xsi:type="dcterms:W3CDTF">2018-04-19T18:55:31Z</dcterms:modified>
</cp:coreProperties>
</file>